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embeddedFontLst>
    <p:embeddedFont>
      <p:font typeface="Georgia" panose="02040502050405020303" pitchFamily="18" charset="0"/>
      <p:regular r:id="rId20"/>
      <p:bold r:id="rId21"/>
      <p:italic r:id="rId22"/>
      <p:boldItalic r:id="rId23"/>
    </p:embeddedFont>
    <p:embeddedFont>
      <p:font typeface="Play"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QPmhzxdoNa9EvWnLC6QImpEpm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20D9D-F1D7-47FE-83A0-BB4EA7EB9A65}" v="1" dt="2025-04-14T07:47:57.918"/>
  </p1510:revLst>
</p1510:revInfo>
</file>

<file path=ppt/tableStyles.xml><?xml version="1.0" encoding="utf-8"?>
<a:tblStyleLst xmlns:a="http://schemas.openxmlformats.org/drawingml/2006/main" def="{698B8570-DD12-4A5B-AC46-290883BD7B1C}">
  <a:tblStyle styleId="{698B8570-DD12-4A5B-AC46-290883BD7B1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CFE0"/>
          </a:solidFill>
        </a:fill>
      </a:tcStyle>
    </a:band1H>
    <a:band2H>
      <a:tcTxStyle/>
      <a:tcStyle>
        <a:tcBdr/>
      </a:tcStyle>
    </a:band2H>
    <a:band1V>
      <a:tcTxStyle/>
      <a:tcStyle>
        <a:tcBdr/>
        <a:fill>
          <a:solidFill>
            <a:srgbClr val="CBCF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6D320D9D-F1D7-47FE-83A0-BB4EA7EB9A65}"/>
    <pc:docChg chg="modSld">
      <pc:chgData name="Antonio Maffei" userId="a119a52e-8f4f-40e6-be0f-4e5f9ee8d680" providerId="ADAL" clId="{6D320D9D-F1D7-47FE-83A0-BB4EA7EB9A65}" dt="2025-04-14T07:48:00.308" v="1" actId="1076"/>
      <pc:docMkLst>
        <pc:docMk/>
      </pc:docMkLst>
      <pc:sldChg chg="addSp modSp mod">
        <pc:chgData name="Antonio Maffei" userId="a119a52e-8f4f-40e6-be0f-4e5f9ee8d680" providerId="ADAL" clId="{6D320D9D-F1D7-47FE-83A0-BB4EA7EB9A65}" dt="2025-04-14T07:48:00.308" v="1" actId="1076"/>
        <pc:sldMkLst>
          <pc:docMk/>
          <pc:sldMk cId="0" sldId="256"/>
        </pc:sldMkLst>
        <pc:spChg chg="add mod">
          <ac:chgData name="Antonio Maffei" userId="a119a52e-8f4f-40e6-be0f-4e5f9ee8d680" providerId="ADAL" clId="{6D320D9D-F1D7-47FE-83A0-BB4EA7EB9A65}" dt="2025-04-14T07:48:00.308" v="1" actId="1076"/>
          <ac:spMkLst>
            <pc:docMk/>
            <pc:sldMk cId="0" sldId="256"/>
            <ac:spMk id="2" creationId="{0E589F7D-1D3E-3735-9F3C-8A49271630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3" name="Google Shape;13;p22"/>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000"/>
              </a:spcBef>
              <a:spcAft>
                <a:spcPts val="0"/>
              </a:spcAft>
              <a:buClr>
                <a:schemeClr val="dk1"/>
              </a:buClr>
              <a:buSzPts val="2667"/>
              <a:buNone/>
              <a:defRPr sz="2667">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grpSp>
        <p:nvGrpSpPr>
          <p:cNvPr id="15" name="Google Shape;15;p22"/>
          <p:cNvGrpSpPr/>
          <p:nvPr/>
        </p:nvGrpSpPr>
        <p:grpSpPr>
          <a:xfrm>
            <a:off x="0" y="0"/>
            <a:ext cx="1563707" cy="1574800"/>
            <a:chOff x="0" y="0"/>
            <a:chExt cx="1118774" cy="1126711"/>
          </a:xfrm>
        </p:grpSpPr>
        <p:pic>
          <p:nvPicPr>
            <p:cNvPr id="16" name="Google Shape;16;p22"/>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7" name="Google Shape;17;p22"/>
            <p:cNvGrpSpPr/>
            <p:nvPr/>
          </p:nvGrpSpPr>
          <p:grpSpPr>
            <a:xfrm>
              <a:off x="440017" y="0"/>
              <a:ext cx="238707" cy="238781"/>
              <a:chOff x="2212991" y="4839051"/>
              <a:chExt cx="754419" cy="754653"/>
            </a:xfrm>
          </p:grpSpPr>
          <p:sp>
            <p:nvSpPr>
              <p:cNvPr id="18" name="Google Shape;1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Google Shape;2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6" name="Google Shape;2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27" name="Google Shape;27;p22"/>
            <p:cNvGrpSpPr/>
            <p:nvPr/>
          </p:nvGrpSpPr>
          <p:grpSpPr>
            <a:xfrm>
              <a:off x="440017" y="887930"/>
              <a:ext cx="238707" cy="238781"/>
              <a:chOff x="2212991" y="4839051"/>
              <a:chExt cx="754419" cy="754653"/>
            </a:xfrm>
          </p:grpSpPr>
          <p:sp>
            <p:nvSpPr>
              <p:cNvPr id="28" name="Google Shape;2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Google Shape;3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2" name="Google Shape;3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3" name="Google Shape;3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4" name="Google Shape;3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5" name="Google Shape;3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6" name="Google Shape;3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37" name="Google Shape;37;p22"/>
            <p:cNvGrpSpPr/>
            <p:nvPr/>
          </p:nvGrpSpPr>
          <p:grpSpPr>
            <a:xfrm>
              <a:off x="0" y="443465"/>
              <a:ext cx="238707" cy="238781"/>
              <a:chOff x="2212991" y="4839051"/>
              <a:chExt cx="754419" cy="754653"/>
            </a:xfrm>
          </p:grpSpPr>
          <p:sp>
            <p:nvSpPr>
              <p:cNvPr id="38" name="Google Shape;3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1" name="Google Shape;4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2" name="Google Shape;4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3" name="Google Shape;4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4" name="Google Shape;4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5" name="Google Shape;4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6" name="Google Shape;4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47" name="Google Shape;47;p22"/>
            <p:cNvGrpSpPr/>
            <p:nvPr/>
          </p:nvGrpSpPr>
          <p:grpSpPr>
            <a:xfrm>
              <a:off x="880067" y="443465"/>
              <a:ext cx="238707" cy="238781"/>
              <a:chOff x="2212991" y="4839051"/>
              <a:chExt cx="754419" cy="754653"/>
            </a:xfrm>
          </p:grpSpPr>
          <p:sp>
            <p:nvSpPr>
              <p:cNvPr id="48" name="Google Shape;4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 name="Google Shape;4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0" name="Google Shape;5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57" name="Google Shape;57;p22"/>
          <p:cNvCxnSpPr/>
          <p:nvPr/>
        </p:nvCxnSpPr>
        <p:spPr>
          <a:xfrm>
            <a:off x="330222" y="6522329"/>
            <a:ext cx="11527345"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a:spLocks noGrp="1"/>
          </p:cNvSpPr>
          <p:nvPr>
            <p:ph type="pic" idx="2"/>
          </p:nvPr>
        </p:nvSpPr>
        <p:spPr>
          <a:xfrm>
            <a:off x="5183188" y="987425"/>
            <a:ext cx="6172200" cy="4873625"/>
          </a:xfrm>
          <a:prstGeom prst="rect">
            <a:avLst/>
          </a:prstGeom>
          <a:noFill/>
          <a:ln>
            <a:noFill/>
          </a:ln>
        </p:spPr>
      </p:sp>
      <p:sp>
        <p:nvSpPr>
          <p:cNvPr id="111" name="Google Shape;11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78" name="Google Shape;178;p2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2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lvl1pPr marL="457200" lvl="0" indent="-364045" algn="l">
              <a:lnSpc>
                <a:spcPct val="90000"/>
              </a:lnSpc>
              <a:spcBef>
                <a:spcPts val="1333"/>
              </a:spcBef>
              <a:spcAft>
                <a:spcPts val="0"/>
              </a:spcAft>
              <a:buSzPts val="2133"/>
              <a:buChar char="•"/>
              <a:defRPr sz="2133"/>
            </a:lvl1pPr>
            <a:lvl2pPr marL="914400" lvl="1" indent="-347154" algn="l">
              <a:lnSpc>
                <a:spcPct val="90000"/>
              </a:lnSpc>
              <a:spcBef>
                <a:spcPts val="800"/>
              </a:spcBef>
              <a:spcAft>
                <a:spcPts val="0"/>
              </a:spcAft>
              <a:buClr>
                <a:schemeClr val="dk1"/>
              </a:buClr>
              <a:buSzPts val="1867"/>
              <a:buChar char="–"/>
              <a:defRPr sz="1867"/>
            </a:lvl2pPr>
            <a:lvl3pPr marL="1371600" lvl="2" indent="-330200" algn="l">
              <a:lnSpc>
                <a:spcPct val="90000"/>
              </a:lnSpc>
              <a:spcBef>
                <a:spcPts val="800"/>
              </a:spcBef>
              <a:spcAft>
                <a:spcPts val="0"/>
              </a:spcAft>
              <a:buClr>
                <a:schemeClr val="dk1"/>
              </a:buClr>
              <a:buSzPts val="1600"/>
              <a:buChar char="&gt;"/>
              <a:defRPr sz="16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3" name="Google Shape;183;p2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87" name="Google Shape;187;p37"/>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8" name="Google Shape;188;p37"/>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grpSp>
        <p:nvGrpSpPr>
          <p:cNvPr id="189" name="Google Shape;189;p37"/>
          <p:cNvGrpSpPr/>
          <p:nvPr/>
        </p:nvGrpSpPr>
        <p:grpSpPr>
          <a:xfrm>
            <a:off x="0" y="0"/>
            <a:ext cx="1563707" cy="1574800"/>
            <a:chOff x="0" y="0"/>
            <a:chExt cx="1118774" cy="1126711"/>
          </a:xfrm>
        </p:grpSpPr>
        <p:pic>
          <p:nvPicPr>
            <p:cNvPr id="190" name="Google Shape;190;p37"/>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91" name="Google Shape;191;p37"/>
            <p:cNvGrpSpPr/>
            <p:nvPr/>
          </p:nvGrpSpPr>
          <p:grpSpPr>
            <a:xfrm>
              <a:off x="440017" y="0"/>
              <a:ext cx="238707" cy="238781"/>
              <a:chOff x="2212991" y="4839051"/>
              <a:chExt cx="754419" cy="754653"/>
            </a:xfrm>
          </p:grpSpPr>
          <p:sp>
            <p:nvSpPr>
              <p:cNvPr id="192" name="Google Shape;19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3" name="Google Shape;19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4" name="Google Shape;19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5" name="Google Shape;19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6" name="Google Shape;19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7" name="Google Shape;19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8" name="Google Shape;19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0" name="Google Shape;20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01" name="Google Shape;201;p37"/>
            <p:cNvGrpSpPr/>
            <p:nvPr/>
          </p:nvGrpSpPr>
          <p:grpSpPr>
            <a:xfrm>
              <a:off x="440017" y="887930"/>
              <a:ext cx="238707" cy="238781"/>
              <a:chOff x="2212991" y="4839051"/>
              <a:chExt cx="754419" cy="754653"/>
            </a:xfrm>
          </p:grpSpPr>
          <p:sp>
            <p:nvSpPr>
              <p:cNvPr id="202" name="Google Shape;20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6" name="Google Shape;20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7" name="Google Shape;20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8" name="Google Shape;20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9" name="Google Shape;20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0" name="Google Shape;21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11" name="Google Shape;211;p37"/>
            <p:cNvGrpSpPr/>
            <p:nvPr/>
          </p:nvGrpSpPr>
          <p:grpSpPr>
            <a:xfrm>
              <a:off x="0" y="443465"/>
              <a:ext cx="238707" cy="238781"/>
              <a:chOff x="2212991" y="4839051"/>
              <a:chExt cx="754419" cy="754653"/>
            </a:xfrm>
          </p:grpSpPr>
          <p:sp>
            <p:nvSpPr>
              <p:cNvPr id="212" name="Google Shape;21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3" name="Google Shape;21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5" name="Google Shape;21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7" name="Google Shape;21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21" name="Google Shape;221;p37"/>
            <p:cNvGrpSpPr/>
            <p:nvPr/>
          </p:nvGrpSpPr>
          <p:grpSpPr>
            <a:xfrm>
              <a:off x="880067" y="443465"/>
              <a:ext cx="238707" cy="238781"/>
              <a:chOff x="2212991" y="4839051"/>
              <a:chExt cx="754419" cy="754653"/>
            </a:xfrm>
          </p:grpSpPr>
          <p:sp>
            <p:nvSpPr>
              <p:cNvPr id="222" name="Google Shape;22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3" name="Google Shape;22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4" name="Google Shape;22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5" name="Google Shape;22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6" name="Google Shape;22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7" name="Google Shape;22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8" name="Google Shape;22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9" name="Google Shape;22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0" name="Google Shape;23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31" name="Google Shape;231;p37"/>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eng">
  <p:cSld name="Title slide_eng">
    <p:spTree>
      <p:nvGrpSpPr>
        <p:cNvPr id="1" name="Shape 232"/>
        <p:cNvGrpSpPr/>
        <p:nvPr/>
      </p:nvGrpSpPr>
      <p:grpSpPr>
        <a:xfrm>
          <a:off x="0" y="0"/>
          <a:ext cx="0" cy="0"/>
          <a:chOff x="0" y="0"/>
          <a:chExt cx="0" cy="0"/>
        </a:xfrm>
      </p:grpSpPr>
      <p:cxnSp>
        <p:nvCxnSpPr>
          <p:cNvPr id="233" name="Google Shape;233;p38"/>
          <p:cNvCxnSpPr/>
          <p:nvPr/>
        </p:nvCxnSpPr>
        <p:spPr>
          <a:xfrm>
            <a:off x="-1835151" y="559646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4" name="Google Shape;234;p38"/>
          <p:cNvSpPr/>
          <p:nvPr/>
        </p:nvSpPr>
        <p:spPr>
          <a:xfrm>
            <a:off x="-4777317" y="4066117"/>
            <a:ext cx="19344217" cy="2326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38"/>
          <p:cNvPicPr preferRelativeResize="0"/>
          <p:nvPr/>
        </p:nvPicPr>
        <p:blipFill rotWithShape="1">
          <a:blip r:embed="rId2">
            <a:alphaModFix/>
          </a:blip>
          <a:srcRect/>
          <a:stretch/>
        </p:blipFill>
        <p:spPr>
          <a:xfrm>
            <a:off x="9904069" y="445041"/>
            <a:ext cx="1841500" cy="294217"/>
          </a:xfrm>
          <a:prstGeom prst="rect">
            <a:avLst/>
          </a:prstGeom>
          <a:noFill/>
          <a:ln>
            <a:noFill/>
          </a:ln>
        </p:spPr>
      </p:pic>
      <p:pic>
        <p:nvPicPr>
          <p:cNvPr id="236" name="Google Shape;236;p38"/>
          <p:cNvPicPr preferRelativeResize="0"/>
          <p:nvPr/>
        </p:nvPicPr>
        <p:blipFill rotWithShape="1">
          <a:blip r:embed="rId3">
            <a:alphaModFix/>
          </a:blip>
          <a:srcRect l="27231" t="40906" r="20987" b="17529"/>
          <a:stretch/>
        </p:blipFill>
        <p:spPr>
          <a:xfrm>
            <a:off x="334433" y="3390212"/>
            <a:ext cx="11523135" cy="3235281"/>
          </a:xfrm>
          <a:prstGeom prst="rect">
            <a:avLst/>
          </a:prstGeom>
          <a:noFill/>
          <a:ln>
            <a:noFill/>
          </a:ln>
        </p:spPr>
      </p:pic>
      <p:grpSp>
        <p:nvGrpSpPr>
          <p:cNvPr id="237" name="Google Shape;237;p38"/>
          <p:cNvGrpSpPr/>
          <p:nvPr/>
        </p:nvGrpSpPr>
        <p:grpSpPr>
          <a:xfrm>
            <a:off x="0" y="0"/>
            <a:ext cx="1563707" cy="1574800"/>
            <a:chOff x="0" y="0"/>
            <a:chExt cx="1118774" cy="1126711"/>
          </a:xfrm>
        </p:grpSpPr>
        <p:pic>
          <p:nvPicPr>
            <p:cNvPr id="238" name="Google Shape;238;p38"/>
            <p:cNvPicPr preferRelativeResize="0"/>
            <p:nvPr/>
          </p:nvPicPr>
          <p:blipFill rotWithShape="1">
            <a:blip r:embed="rId4">
              <a:alphaModFix/>
            </a:blip>
            <a:srcRect/>
            <a:stretch/>
          </p:blipFill>
          <p:spPr>
            <a:xfrm>
              <a:off x="238674" y="237964"/>
              <a:ext cx="641393" cy="649783"/>
            </a:xfrm>
            <a:prstGeom prst="rect">
              <a:avLst/>
            </a:prstGeom>
            <a:noFill/>
            <a:ln>
              <a:noFill/>
            </a:ln>
          </p:spPr>
        </p:pic>
        <p:grpSp>
          <p:nvGrpSpPr>
            <p:cNvPr id="239" name="Google Shape;239;p38"/>
            <p:cNvGrpSpPr/>
            <p:nvPr/>
          </p:nvGrpSpPr>
          <p:grpSpPr>
            <a:xfrm>
              <a:off x="440017" y="0"/>
              <a:ext cx="238707" cy="238781"/>
              <a:chOff x="2212991" y="4839051"/>
              <a:chExt cx="754419" cy="754653"/>
            </a:xfrm>
          </p:grpSpPr>
          <p:sp>
            <p:nvSpPr>
              <p:cNvPr id="240" name="Google Shape;24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1" name="Google Shape;24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2" name="Google Shape;24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3" name="Google Shape;24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5" name="Google Shape;24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6" name="Google Shape;24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7" name="Google Shape;24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8" name="Google Shape;24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49" name="Google Shape;249;p38"/>
            <p:cNvGrpSpPr/>
            <p:nvPr/>
          </p:nvGrpSpPr>
          <p:grpSpPr>
            <a:xfrm>
              <a:off x="440017" y="887930"/>
              <a:ext cx="238707" cy="238781"/>
              <a:chOff x="2212991" y="4839051"/>
              <a:chExt cx="754419" cy="754653"/>
            </a:xfrm>
          </p:grpSpPr>
          <p:sp>
            <p:nvSpPr>
              <p:cNvPr id="250" name="Google Shape;25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1" name="Google Shape;25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5" name="Google Shape;25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6" name="Google Shape;25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59" name="Google Shape;259;p38"/>
            <p:cNvGrpSpPr/>
            <p:nvPr/>
          </p:nvGrpSpPr>
          <p:grpSpPr>
            <a:xfrm>
              <a:off x="0" y="443465"/>
              <a:ext cx="238707" cy="238781"/>
              <a:chOff x="2212991" y="4839051"/>
              <a:chExt cx="754419" cy="754653"/>
            </a:xfrm>
          </p:grpSpPr>
          <p:sp>
            <p:nvSpPr>
              <p:cNvPr id="260" name="Google Shape;26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2" name="Google Shape;26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3" name="Google Shape;26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6" name="Google Shape;26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7" name="Google Shape;26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8" name="Google Shape;26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69" name="Google Shape;269;p38"/>
            <p:cNvGrpSpPr/>
            <p:nvPr/>
          </p:nvGrpSpPr>
          <p:grpSpPr>
            <a:xfrm>
              <a:off x="880067" y="443465"/>
              <a:ext cx="238707" cy="238781"/>
              <a:chOff x="2212991" y="4839051"/>
              <a:chExt cx="754419" cy="754653"/>
            </a:xfrm>
          </p:grpSpPr>
          <p:sp>
            <p:nvSpPr>
              <p:cNvPr id="270" name="Google Shape;27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1" name="Google Shape;27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3" name="Google Shape;27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4" name="Google Shape;27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5" name="Google Shape;27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6" name="Google Shape;27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7" name="Google Shape;27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8" name="Google Shape;27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79" name="Google Shape;279;p38"/>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280" name="Google Shape;280;p38"/>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1" name="Google Shape;281;p38"/>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två innehåll">
  <p:cSld name="Rubrik och två innehåll">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4" name="Google Shape;284;p3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p39"/>
          <p:cNvSpPr txBox="1">
            <a:spLocks noGrp="1"/>
          </p:cNvSpPr>
          <p:nvPr>
            <p:ph type="body" idx="1"/>
          </p:nvPr>
        </p:nvSpPr>
        <p:spPr>
          <a:xfrm>
            <a:off x="1416000" y="1488000"/>
            <a:ext cx="4569792"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39"/>
          <p:cNvSpPr txBox="1">
            <a:spLocks noGrp="1"/>
          </p:cNvSpPr>
          <p:nvPr>
            <p:ph type="body" idx="2"/>
          </p:nvPr>
        </p:nvSpPr>
        <p:spPr>
          <a:xfrm>
            <a:off x="6096001" y="1488000"/>
            <a:ext cx="4569788"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underrubriker och två innehåll">
  <p:cSld name="Rubrik, underrubriker och två innehåll">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0" name="Google Shape;290;p4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40"/>
          <p:cNvSpPr txBox="1">
            <a:spLocks noGrp="1"/>
          </p:cNvSpPr>
          <p:nvPr>
            <p:ph type="body" idx="1"/>
          </p:nvPr>
        </p:nvSpPr>
        <p:spPr>
          <a:xfrm>
            <a:off x="1416000" y="1944000"/>
            <a:ext cx="4569792"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40"/>
          <p:cNvSpPr txBox="1">
            <a:spLocks noGrp="1"/>
          </p:cNvSpPr>
          <p:nvPr>
            <p:ph type="body" idx="2"/>
          </p:nvPr>
        </p:nvSpPr>
        <p:spPr>
          <a:xfrm>
            <a:off x="6096001" y="1944000"/>
            <a:ext cx="4569788"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40"/>
          <p:cNvSpPr txBox="1">
            <a:spLocks noGrp="1"/>
          </p:cNvSpPr>
          <p:nvPr>
            <p:ph type="body" idx="3"/>
          </p:nvPr>
        </p:nvSpPr>
        <p:spPr>
          <a:xfrm>
            <a:off x="1416000" y="1401600"/>
            <a:ext cx="4569789"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295" name="Google Shape;295;p40"/>
          <p:cNvSpPr txBox="1">
            <a:spLocks noGrp="1"/>
          </p:cNvSpPr>
          <p:nvPr>
            <p:ph type="body" idx="4"/>
          </p:nvPr>
        </p:nvSpPr>
        <p:spPr>
          <a:xfrm>
            <a:off x="6096001" y="1401600"/>
            <a:ext cx="4569788"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8" name="Google Shape;298;p4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0" name="Google Shape;300;p41"/>
          <p:cNvSpPr>
            <a:spLocks noGrp="1"/>
          </p:cNvSpPr>
          <p:nvPr>
            <p:ph type="pic" idx="2"/>
          </p:nvPr>
        </p:nvSpPr>
        <p:spPr>
          <a:xfrm>
            <a:off x="334434" y="1576917"/>
            <a:ext cx="11523133" cy="472228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ubrik och två bilder">
  <p:cSld name="Rubrik och två bilder">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3" name="Google Shape;303;p4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5" name="Google Shape;305;p42"/>
          <p:cNvSpPr>
            <a:spLocks noGrp="1"/>
          </p:cNvSpPr>
          <p:nvPr>
            <p:ph type="pic" idx="2"/>
          </p:nvPr>
        </p:nvSpPr>
        <p:spPr>
          <a:xfrm>
            <a:off x="334434" y="1577789"/>
            <a:ext cx="5709409" cy="4721411"/>
          </a:xfrm>
          <a:prstGeom prst="rect">
            <a:avLst/>
          </a:prstGeom>
          <a:noFill/>
          <a:ln>
            <a:noFill/>
          </a:ln>
        </p:spPr>
      </p:sp>
      <p:sp>
        <p:nvSpPr>
          <p:cNvPr id="306" name="Google Shape;306;p42"/>
          <p:cNvSpPr>
            <a:spLocks noGrp="1"/>
          </p:cNvSpPr>
          <p:nvPr>
            <p:ph type="pic" idx="3"/>
          </p:nvPr>
        </p:nvSpPr>
        <p:spPr>
          <a:xfrm>
            <a:off x="6148159" y="1577789"/>
            <a:ext cx="5709407" cy="47214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SzPts val="1800"/>
              <a:buChar char="•"/>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gt;"/>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2" name="Google Shape;312;p4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23"/>
          <p:cNvGrpSpPr/>
          <p:nvPr/>
        </p:nvGrpSpPr>
        <p:grpSpPr>
          <a:xfrm>
            <a:off x="0" y="0"/>
            <a:ext cx="1563707" cy="1574800"/>
            <a:chOff x="0" y="0"/>
            <a:chExt cx="1118774" cy="1126711"/>
          </a:xfrm>
        </p:grpSpPr>
        <p:pic>
          <p:nvPicPr>
            <p:cNvPr id="129" name="Google Shape;129;p23"/>
            <p:cNvPicPr preferRelativeResize="0"/>
            <p:nvPr/>
          </p:nvPicPr>
          <p:blipFill rotWithShape="1">
            <a:blip r:embed="rId11">
              <a:alphaModFix/>
            </a:blip>
            <a:srcRect/>
            <a:stretch/>
          </p:blipFill>
          <p:spPr>
            <a:xfrm>
              <a:off x="238674" y="237964"/>
              <a:ext cx="641393" cy="649783"/>
            </a:xfrm>
            <a:prstGeom prst="rect">
              <a:avLst/>
            </a:prstGeom>
            <a:noFill/>
            <a:ln>
              <a:noFill/>
            </a:ln>
          </p:spPr>
        </p:pic>
        <p:grpSp>
          <p:nvGrpSpPr>
            <p:cNvPr id="130" name="Google Shape;130;p23"/>
            <p:cNvGrpSpPr/>
            <p:nvPr/>
          </p:nvGrpSpPr>
          <p:grpSpPr>
            <a:xfrm>
              <a:off x="440017" y="0"/>
              <a:ext cx="238707" cy="238781"/>
              <a:chOff x="2212991" y="4839051"/>
              <a:chExt cx="754419" cy="754653"/>
            </a:xfrm>
          </p:grpSpPr>
          <p:sp>
            <p:nvSpPr>
              <p:cNvPr id="131" name="Google Shape;13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2" name="Google Shape;13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3" name="Google Shape;13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4" name="Google Shape;13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5" name="Google Shape;13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6" name="Google Shape;13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8" name="Google Shape;13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9" name="Google Shape;13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40" name="Google Shape;140;p23"/>
            <p:cNvGrpSpPr/>
            <p:nvPr/>
          </p:nvGrpSpPr>
          <p:grpSpPr>
            <a:xfrm>
              <a:off x="440017" y="887930"/>
              <a:ext cx="238707" cy="238781"/>
              <a:chOff x="2212991" y="4839051"/>
              <a:chExt cx="754419" cy="754653"/>
            </a:xfrm>
          </p:grpSpPr>
          <p:sp>
            <p:nvSpPr>
              <p:cNvPr id="141" name="Google Shape;14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2" name="Google Shape;14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3" name="Google Shape;14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4" name="Google Shape;14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5" name="Google Shape;14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6" name="Google Shape;14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7" name="Google Shape;14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8" name="Google Shape;14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9" name="Google Shape;14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0" name="Google Shape;150;p23"/>
            <p:cNvGrpSpPr/>
            <p:nvPr/>
          </p:nvGrpSpPr>
          <p:grpSpPr>
            <a:xfrm>
              <a:off x="0" y="443465"/>
              <a:ext cx="238707" cy="238781"/>
              <a:chOff x="2212991" y="4839051"/>
              <a:chExt cx="754419" cy="754653"/>
            </a:xfrm>
          </p:grpSpPr>
          <p:sp>
            <p:nvSpPr>
              <p:cNvPr id="151" name="Google Shape;15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4" name="Google Shape;15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5" name="Google Shape;15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60" name="Google Shape;160;p23"/>
            <p:cNvGrpSpPr/>
            <p:nvPr/>
          </p:nvGrpSpPr>
          <p:grpSpPr>
            <a:xfrm>
              <a:off x="880067" y="443465"/>
              <a:ext cx="238707" cy="238781"/>
              <a:chOff x="2212991" y="4839051"/>
              <a:chExt cx="754419" cy="754653"/>
            </a:xfrm>
          </p:grpSpPr>
          <p:sp>
            <p:nvSpPr>
              <p:cNvPr id="161" name="Google Shape;16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2" name="Google Shape;16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3" name="Google Shape;16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4" name="Google Shape;16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5" name="Google Shape;16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6" name="Google Shape;16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7" name="Google Shape;16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8" name="Google Shape;16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9" name="Google Shape;16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170" name="Google Shape;170;p23"/>
          <p:cNvCxnSpPr/>
          <p:nvPr/>
        </p:nvCxnSpPr>
        <p:spPr>
          <a:xfrm>
            <a:off x="2167468" y="36341051"/>
            <a:ext cx="52770617" cy="0"/>
          </a:xfrm>
          <a:prstGeom prst="straightConnector1">
            <a:avLst/>
          </a:prstGeom>
          <a:noFill/>
          <a:ln w="57150" cap="flat" cmpd="sng">
            <a:solidFill>
              <a:schemeClr val="accent1"/>
            </a:solidFill>
            <a:prstDash val="solid"/>
            <a:round/>
            <a:headEnd type="none" w="sm" len="sm"/>
            <a:tailEnd type="none" w="sm" len="sm"/>
          </a:ln>
        </p:spPr>
      </p:cxnSp>
      <p:cxnSp>
        <p:nvCxnSpPr>
          <p:cNvPr id="171" name="Google Shape;171;p23"/>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172" name="Google Shape;172;p2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marR="0" lvl="0"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1pPr>
            <a:lvl2pPr marR="0" lvl="1"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2pPr>
            <a:lvl3pPr marR="0" lvl="2"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3pPr>
            <a:lvl4pPr marR="0" lvl="3"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4pPr>
            <a:lvl5pPr marR="0" lvl="4"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5pPr>
            <a:lvl6pPr marR="0" lvl="5"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6pPr>
            <a:lvl7pPr marR="0" lvl="6"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7pPr>
            <a:lvl8pPr marR="0" lvl="7"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8pPr>
            <a:lvl9pPr marR="0" lvl="8"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9pPr>
          </a:lstStyle>
          <a:p>
            <a:endParaRPr/>
          </a:p>
        </p:txBody>
      </p:sp>
      <p:sp>
        <p:nvSpPr>
          <p:cNvPr id="173" name="Google Shape;173;p2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333"/>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800"/>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64045" algn="l" rtl="0">
              <a:lnSpc>
                <a:spcPct val="90000"/>
              </a:lnSpc>
              <a:spcBef>
                <a:spcPts val="800"/>
              </a:spcBef>
              <a:spcAft>
                <a:spcPts val="0"/>
              </a:spcAft>
              <a:buClr>
                <a:schemeClr val="dk1"/>
              </a:buClr>
              <a:buSzPts val="2133"/>
              <a:buFont typeface="Arial"/>
              <a:buChar char="&gt;"/>
              <a:defRPr sz="2133" b="0" i="1" u="none" strike="noStrike" cap="none">
                <a:solidFill>
                  <a:schemeClr val="dk1"/>
                </a:solidFill>
                <a:latin typeface="Arial"/>
                <a:ea typeface="Arial"/>
                <a:cs typeface="Arial"/>
                <a:sym typeface="Arial"/>
              </a:defRPr>
            </a:lvl3pPr>
            <a:lvl4pPr marL="1828800" marR="0" lvl="3"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33" b="0" i="0" u="none" strike="noStrike" cap="none">
                <a:solidFill>
                  <a:srgbClr val="8484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33" b="0" i="0" u="none" strike="noStrike" cap="none">
                <a:solidFill>
                  <a:srgbClr val="848489"/>
                </a:solidFill>
                <a:latin typeface="Arial"/>
                <a:ea typeface="Arial"/>
                <a:cs typeface="Arial"/>
                <a:sym typeface="Arial"/>
              </a:defRPr>
            </a:lvl1pPr>
            <a:lvl2pPr marL="0" marR="0" lvl="1" indent="0" algn="r" rtl="0">
              <a:spcBef>
                <a:spcPts val="0"/>
              </a:spcBef>
              <a:buNone/>
              <a:defRPr sz="933" b="0" i="0" u="none" strike="noStrike" cap="none">
                <a:solidFill>
                  <a:srgbClr val="848489"/>
                </a:solidFill>
                <a:latin typeface="Arial"/>
                <a:ea typeface="Arial"/>
                <a:cs typeface="Arial"/>
                <a:sym typeface="Arial"/>
              </a:defRPr>
            </a:lvl2pPr>
            <a:lvl3pPr marL="0" marR="0" lvl="2" indent="0" algn="r" rtl="0">
              <a:spcBef>
                <a:spcPts val="0"/>
              </a:spcBef>
              <a:buNone/>
              <a:defRPr sz="933" b="0" i="0" u="none" strike="noStrike" cap="none">
                <a:solidFill>
                  <a:srgbClr val="848489"/>
                </a:solidFill>
                <a:latin typeface="Arial"/>
                <a:ea typeface="Arial"/>
                <a:cs typeface="Arial"/>
                <a:sym typeface="Arial"/>
              </a:defRPr>
            </a:lvl3pPr>
            <a:lvl4pPr marL="0" marR="0" lvl="3" indent="0" algn="r" rtl="0">
              <a:spcBef>
                <a:spcPts val="0"/>
              </a:spcBef>
              <a:buNone/>
              <a:defRPr sz="933" b="0" i="0" u="none" strike="noStrike" cap="none">
                <a:solidFill>
                  <a:srgbClr val="848489"/>
                </a:solidFill>
                <a:latin typeface="Arial"/>
                <a:ea typeface="Arial"/>
                <a:cs typeface="Arial"/>
                <a:sym typeface="Arial"/>
              </a:defRPr>
            </a:lvl4pPr>
            <a:lvl5pPr marL="0" marR="0" lvl="4" indent="0" algn="r" rtl="0">
              <a:spcBef>
                <a:spcPts val="0"/>
              </a:spcBef>
              <a:buNone/>
              <a:defRPr sz="933" b="0" i="0" u="none" strike="noStrike" cap="none">
                <a:solidFill>
                  <a:srgbClr val="848489"/>
                </a:solidFill>
                <a:latin typeface="Arial"/>
                <a:ea typeface="Arial"/>
                <a:cs typeface="Arial"/>
                <a:sym typeface="Arial"/>
              </a:defRPr>
            </a:lvl5pPr>
            <a:lvl6pPr marL="0" marR="0" lvl="5" indent="0" algn="r" rtl="0">
              <a:spcBef>
                <a:spcPts val="0"/>
              </a:spcBef>
              <a:buNone/>
              <a:defRPr sz="933" b="0" i="0" u="none" strike="noStrike" cap="none">
                <a:solidFill>
                  <a:srgbClr val="848489"/>
                </a:solidFill>
                <a:latin typeface="Arial"/>
                <a:ea typeface="Arial"/>
                <a:cs typeface="Arial"/>
                <a:sym typeface="Arial"/>
              </a:defRPr>
            </a:lvl6pPr>
            <a:lvl7pPr marL="0" marR="0" lvl="6" indent="0" algn="r" rtl="0">
              <a:spcBef>
                <a:spcPts val="0"/>
              </a:spcBef>
              <a:buNone/>
              <a:defRPr sz="933" b="0" i="0" u="none" strike="noStrike" cap="none">
                <a:solidFill>
                  <a:srgbClr val="848489"/>
                </a:solidFill>
                <a:latin typeface="Arial"/>
                <a:ea typeface="Arial"/>
                <a:cs typeface="Arial"/>
                <a:sym typeface="Arial"/>
              </a:defRPr>
            </a:lvl7pPr>
            <a:lvl8pPr marL="0" marR="0" lvl="7" indent="0" algn="r" rtl="0">
              <a:spcBef>
                <a:spcPts val="0"/>
              </a:spcBef>
              <a:buNone/>
              <a:defRPr sz="933" b="0" i="0" u="none" strike="noStrike" cap="none">
                <a:solidFill>
                  <a:srgbClr val="848489"/>
                </a:solidFill>
                <a:latin typeface="Arial"/>
                <a:ea typeface="Arial"/>
                <a:cs typeface="Arial"/>
                <a:sym typeface="Arial"/>
              </a:defRPr>
            </a:lvl8pPr>
            <a:lvl9pPr marL="0" marR="0" lvl="8" indent="0" algn="r" rtl="0">
              <a:spcBef>
                <a:spcPts val="0"/>
              </a:spcBef>
              <a:buNone/>
              <a:defRPr sz="933" b="0" i="0" u="none" strike="noStrike" cap="none">
                <a:solidFill>
                  <a:srgbClr val="84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6" pos="158">
          <p15:clr>
            <a:srgbClr val="F26B43"/>
          </p15:clr>
        </p15:guide>
        <p15:guide id="7" orient="horz" pos="584">
          <p15:clr>
            <a:srgbClr val="F26B43"/>
          </p15:clr>
        </p15:guide>
        <p15:guide id="8" orient="horz" pos="156">
          <p15:clr>
            <a:srgbClr val="F26B43"/>
          </p15:clr>
        </p15:guide>
        <p15:guide id="9" pos="5602">
          <p15:clr>
            <a:srgbClr val="F26B43"/>
          </p15:clr>
        </p15:guide>
        <p15:guide id="10" pos="667">
          <p15:clr>
            <a:srgbClr val="F26B43"/>
          </p15:clr>
        </p15:guide>
        <p15:guide id="11" pos="580">
          <p15:clr>
            <a:srgbClr val="F26B43"/>
          </p15:clr>
        </p15:guide>
        <p15:guide id="12" orient="horz" pos="3085">
          <p15:clr>
            <a:srgbClr val="F26B43"/>
          </p15:clr>
        </p15:guide>
        <p15:guide id="13" orient="horz" pos="2976">
          <p15:clr>
            <a:srgbClr val="F26B43"/>
          </p15:clr>
        </p15:guide>
        <p15:guide id="14"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ctrTitle"/>
          </p:nvPr>
        </p:nvSpPr>
        <p:spPr>
          <a:xfrm>
            <a:off x="612731" y="1687830"/>
            <a:ext cx="11213509" cy="858260"/>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rgbClr val="5893E5"/>
              </a:buClr>
              <a:buSzPts val="3200"/>
              <a:buFont typeface="Calibri"/>
              <a:buNone/>
            </a:pPr>
            <a:r>
              <a:rPr lang="en-GB" sz="3200" b="1">
                <a:solidFill>
                  <a:srgbClr val="5893E5"/>
                </a:solidFill>
                <a:latin typeface="Calibri"/>
                <a:ea typeface="Calibri"/>
                <a:cs typeface="Calibri"/>
                <a:sym typeface="Calibri"/>
              </a:rPr>
              <a:t>BLISS- B</a:t>
            </a:r>
            <a:r>
              <a:rPr lang="en-GB" sz="3200" b="1">
                <a:solidFill>
                  <a:srgbClr val="000000"/>
                </a:solidFill>
                <a:latin typeface="Calibri"/>
                <a:ea typeface="Calibri"/>
                <a:cs typeface="Calibri"/>
                <a:sym typeface="Calibri"/>
              </a:rPr>
              <a:t>lended </a:t>
            </a:r>
            <a:r>
              <a:rPr lang="en-GB" sz="3200" b="1">
                <a:solidFill>
                  <a:srgbClr val="5893E5"/>
                </a:solidFill>
                <a:latin typeface="Calibri"/>
                <a:ea typeface="Calibri"/>
                <a:cs typeface="Calibri"/>
                <a:sym typeface="Calibri"/>
              </a:rPr>
              <a:t>L</a:t>
            </a:r>
            <a:r>
              <a:rPr lang="en-GB" sz="3200" b="1">
                <a:solidFill>
                  <a:srgbClr val="000000"/>
                </a:solidFill>
                <a:latin typeface="Calibri"/>
                <a:ea typeface="Calibri"/>
                <a:cs typeface="Calibri"/>
                <a:sym typeface="Calibri"/>
              </a:rPr>
              <a:t>earning </a:t>
            </a:r>
            <a:r>
              <a:rPr lang="en-GB" sz="3200" b="1">
                <a:solidFill>
                  <a:srgbClr val="5893E5"/>
                </a:solidFill>
                <a:latin typeface="Calibri"/>
                <a:ea typeface="Calibri"/>
                <a:cs typeface="Calibri"/>
                <a:sym typeface="Calibri"/>
              </a:rPr>
              <a:t>I</a:t>
            </a:r>
            <a:r>
              <a:rPr lang="en-GB" sz="3200" b="1">
                <a:solidFill>
                  <a:srgbClr val="000000"/>
                </a:solidFill>
                <a:latin typeface="Calibri"/>
                <a:ea typeface="Calibri"/>
                <a:cs typeface="Calibri"/>
                <a:sym typeface="Calibri"/>
              </a:rPr>
              <a:t>mplementation for re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ilient, acce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sible</a:t>
            </a:r>
            <a:br>
              <a:rPr lang="en-GB" sz="3200" b="1">
                <a:solidFill>
                  <a:srgbClr val="000000"/>
                </a:solidFill>
                <a:latin typeface="Calibri"/>
                <a:ea typeface="Calibri"/>
                <a:cs typeface="Calibri"/>
                <a:sym typeface="Calibri"/>
              </a:rPr>
            </a:br>
            <a:r>
              <a:rPr lang="en-GB" sz="3200" b="1">
                <a:solidFill>
                  <a:srgbClr val="000000"/>
                </a:solidFill>
                <a:latin typeface="Calibri"/>
                <a:ea typeface="Calibri"/>
                <a:cs typeface="Calibri"/>
                <a:sym typeface="Calibri"/>
              </a:rPr>
              <a:t>and efficient higher education</a:t>
            </a:r>
            <a:endParaRPr/>
          </a:p>
        </p:txBody>
      </p:sp>
      <p:sp>
        <p:nvSpPr>
          <p:cNvPr id="318" name="Google Shape;318;p1"/>
          <p:cNvSpPr txBox="1">
            <a:spLocks noGrp="1"/>
          </p:cNvSpPr>
          <p:nvPr>
            <p:ph type="subTitle" idx="1"/>
          </p:nvPr>
        </p:nvSpPr>
        <p:spPr>
          <a:xfrm>
            <a:off x="612731" y="2855580"/>
            <a:ext cx="10908287" cy="948041"/>
          </a:xfrm>
          <a:prstGeom prst="rect">
            <a:avLst/>
          </a:prstGeom>
          <a:noFill/>
          <a:ln>
            <a:noFill/>
          </a:ln>
        </p:spPr>
        <p:txBody>
          <a:bodyPr spcFirstLastPara="1" wrap="square" lIns="108000" tIns="45700" rIns="90000" bIns="45700" anchor="t" anchorCtr="0">
            <a:noAutofit/>
          </a:bodyPr>
          <a:lstStyle/>
          <a:p>
            <a:pPr marL="0" lvl="0" indent="0" algn="l" rtl="0">
              <a:lnSpc>
                <a:spcPct val="90000"/>
              </a:lnSpc>
              <a:spcBef>
                <a:spcPts val="0"/>
              </a:spcBef>
              <a:spcAft>
                <a:spcPts val="0"/>
              </a:spcAft>
              <a:buClr>
                <a:schemeClr val="dk1"/>
              </a:buClr>
              <a:buSzPts val="2600"/>
              <a:buNone/>
            </a:pPr>
            <a:r>
              <a:rPr lang="en-GB" dirty="0"/>
              <a:t>UNILJ – Unit 2 Mechatronic Actuators</a:t>
            </a:r>
            <a:endParaRPr dirty="0"/>
          </a:p>
        </p:txBody>
      </p:sp>
      <p:pic>
        <p:nvPicPr>
          <p:cNvPr id="319" name="Google Shape;319;p1" descr="Eurasmus+ Co-funded logo HIGH QUALITY - Center for West European Studies"/>
          <p:cNvPicPr preferRelativeResize="0"/>
          <p:nvPr/>
        </p:nvPicPr>
        <p:blipFill rotWithShape="1">
          <a:blip r:embed="rId3">
            <a:alphaModFix/>
          </a:blip>
          <a:srcRect r="24133"/>
          <a:stretch/>
        </p:blipFill>
        <p:spPr>
          <a:xfrm>
            <a:off x="7364383" y="213481"/>
            <a:ext cx="4531285" cy="1226687"/>
          </a:xfrm>
          <a:prstGeom prst="rect">
            <a:avLst/>
          </a:prstGeom>
          <a:noFill/>
          <a:ln>
            <a:noFill/>
          </a:ln>
        </p:spPr>
      </p:pic>
      <p:grpSp>
        <p:nvGrpSpPr>
          <p:cNvPr id="320" name="Google Shape;320;p1"/>
          <p:cNvGrpSpPr/>
          <p:nvPr/>
        </p:nvGrpSpPr>
        <p:grpSpPr>
          <a:xfrm>
            <a:off x="1776964" y="3558703"/>
            <a:ext cx="2079513" cy="2661603"/>
            <a:chOff x="0" y="0"/>
            <a:chExt cx="3813253" cy="5045811"/>
          </a:xfrm>
        </p:grpSpPr>
        <p:pic>
          <p:nvPicPr>
            <p:cNvPr id="321" name="Google Shape;321;p1" descr="Icon&#10;&#10;Description automatically generated"/>
            <p:cNvPicPr preferRelativeResize="0"/>
            <p:nvPr/>
          </p:nvPicPr>
          <p:blipFill rotWithShape="1">
            <a:blip r:embed="rId4">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322" name="Google Shape;322;p1"/>
            <p:cNvPicPr preferRelativeResize="0"/>
            <p:nvPr/>
          </p:nvPicPr>
          <p:blipFill rotWithShape="1">
            <a:blip r:embed="rId5">
              <a:alphaModFix/>
            </a:blip>
            <a:srcRect b="21912"/>
            <a:stretch/>
          </p:blipFill>
          <p:spPr>
            <a:xfrm>
              <a:off x="1260" y="0"/>
              <a:ext cx="3811993" cy="3935666"/>
            </a:xfrm>
            <a:prstGeom prst="rect">
              <a:avLst/>
            </a:prstGeom>
            <a:noFill/>
            <a:ln>
              <a:noFill/>
            </a:ln>
          </p:spPr>
        </p:pic>
      </p:grpSp>
      <p:pic>
        <p:nvPicPr>
          <p:cNvPr id="323" name="Google Shape;323;p1" descr="Related image"/>
          <p:cNvPicPr preferRelativeResize="0"/>
          <p:nvPr/>
        </p:nvPicPr>
        <p:blipFill rotWithShape="1">
          <a:blip r:embed="rId6">
            <a:alphaModFix/>
          </a:blip>
          <a:srcRect/>
          <a:stretch/>
        </p:blipFill>
        <p:spPr>
          <a:xfrm>
            <a:off x="5425537" y="408916"/>
            <a:ext cx="1938847" cy="969424"/>
          </a:xfrm>
          <a:prstGeom prst="rect">
            <a:avLst/>
          </a:prstGeom>
          <a:noFill/>
          <a:ln>
            <a:noFill/>
          </a:ln>
        </p:spPr>
      </p:pic>
      <p:pic>
        <p:nvPicPr>
          <p:cNvPr id="324" name="Google Shape;324;p1" descr="XPRES | KTH"/>
          <p:cNvPicPr preferRelativeResize="0"/>
          <p:nvPr/>
        </p:nvPicPr>
        <p:blipFill rotWithShape="1">
          <a:blip r:embed="rId7">
            <a:alphaModFix/>
          </a:blip>
          <a:srcRect/>
          <a:stretch/>
        </p:blipFill>
        <p:spPr>
          <a:xfrm>
            <a:off x="1889760" y="523654"/>
            <a:ext cx="2722880" cy="699629"/>
          </a:xfrm>
          <a:prstGeom prst="rect">
            <a:avLst/>
          </a:prstGeom>
          <a:noFill/>
          <a:ln>
            <a:noFill/>
          </a:ln>
        </p:spPr>
      </p:pic>
      <p:sp>
        <p:nvSpPr>
          <p:cNvPr id="2" name="TextBox 2">
            <a:extLst>
              <a:ext uri="{FF2B5EF4-FFF2-40B4-BE49-F238E27FC236}">
                <a16:creationId xmlns:a16="http://schemas.microsoft.com/office/drawing/2014/main" id="{0E589F7D-1D3E-3735-9F3C-8A492716302A}"/>
              </a:ext>
            </a:extLst>
          </p:cNvPr>
          <p:cNvSpPr txBox="1"/>
          <p:nvPr/>
        </p:nvSpPr>
        <p:spPr>
          <a:xfrm>
            <a:off x="5176345" y="4784616"/>
            <a:ext cx="6096000" cy="1169551"/>
          </a:xfrm>
          <a:prstGeom prst="rect">
            <a:avLst/>
          </a:prstGeom>
          <a:solidFill>
            <a:schemeClr val="bg1"/>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Disclaimer: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1 - Materials</a:t>
            </a:r>
            <a:endParaRPr/>
          </a:p>
        </p:txBody>
      </p:sp>
      <p:sp>
        <p:nvSpPr>
          <p:cNvPr id="427" name="Google Shape;427;p1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28" name="Google Shape;428;p1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4" name="Picture 3">
            <a:extLst>
              <a:ext uri="{FF2B5EF4-FFF2-40B4-BE49-F238E27FC236}">
                <a16:creationId xmlns:a16="http://schemas.microsoft.com/office/drawing/2014/main" id="{9D4E109D-1C98-4B2B-A5F6-3C81BA39FDCF}"/>
              </a:ext>
            </a:extLst>
          </p:cNvPr>
          <p:cNvPicPr>
            <a:picLocks noChangeAspect="1"/>
          </p:cNvPicPr>
          <p:nvPr/>
        </p:nvPicPr>
        <p:blipFill>
          <a:blip r:embed="rId3"/>
          <a:stretch>
            <a:fillRect/>
          </a:stretch>
        </p:blipFill>
        <p:spPr>
          <a:xfrm>
            <a:off x="6589855" y="3368869"/>
            <a:ext cx="5460976" cy="3080411"/>
          </a:xfrm>
          <a:prstGeom prst="rect">
            <a:avLst/>
          </a:prstGeom>
        </p:spPr>
      </p:pic>
      <p:sp>
        <p:nvSpPr>
          <p:cNvPr id="3" name="Text Placeholder 2">
            <a:extLst>
              <a:ext uri="{FF2B5EF4-FFF2-40B4-BE49-F238E27FC236}">
                <a16:creationId xmlns:a16="http://schemas.microsoft.com/office/drawing/2014/main" id="{1B59A3A6-1A2F-401F-91BD-1DDBF02E548B}"/>
              </a:ext>
            </a:extLst>
          </p:cNvPr>
          <p:cNvSpPr>
            <a:spLocks noGrp="1"/>
          </p:cNvSpPr>
          <p:nvPr>
            <p:ph type="body" idx="1"/>
          </p:nvPr>
        </p:nvSpPr>
        <p:spPr/>
        <p:txBody>
          <a:bodyPr/>
          <a:lstStyle/>
          <a:p>
            <a:endParaRPr lang="en-S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36" name="Google Shape;436;p1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37" name="Google Shape;437;p1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439" name="Google Shape;439;p11"/>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40" name="Google Shape;440;p11"/>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41" name="Google Shape;441;p11"/>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42" name="Google Shape;442;p11"/>
          <p:cNvCxnSpPr/>
          <p:nvPr/>
        </p:nvCxnSpPr>
        <p:spPr>
          <a:xfrm>
            <a:off x="6142853" y="649376"/>
            <a:ext cx="0" cy="1952062"/>
          </a:xfrm>
          <a:prstGeom prst="straightConnector1">
            <a:avLst/>
          </a:prstGeom>
          <a:noFill/>
          <a:ln w="9525" cap="flat" cmpd="sng">
            <a:solidFill>
              <a:srgbClr val="1451A5"/>
            </a:solidFill>
            <a:prstDash val="dash"/>
            <a:round/>
            <a:headEnd type="none" w="sm" len="sm"/>
            <a:tailEnd type="none" w="sm" len="sm"/>
          </a:ln>
        </p:spPr>
      </p:cxnSp>
      <p:sp>
        <p:nvSpPr>
          <p:cNvPr id="443" name="Google Shape;443;p11"/>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44" name="Google Shape;444;p11"/>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45" name="Google Shape;445;p11"/>
          <p:cNvSpPr txBox="1"/>
          <p:nvPr/>
        </p:nvSpPr>
        <p:spPr>
          <a:xfrm>
            <a:off x="4374150" y="10304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46" name="Google Shape;446;p11"/>
          <p:cNvSpPr txBox="1"/>
          <p:nvPr/>
        </p:nvSpPr>
        <p:spPr>
          <a:xfrm>
            <a:off x="6948793" y="1062040"/>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47" name="Google Shape;447;p11"/>
          <p:cNvSpPr/>
          <p:nvPr/>
        </p:nvSpPr>
        <p:spPr>
          <a:xfrm>
            <a:off x="6147184" y="1722472"/>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graphicFrame>
        <p:nvGraphicFramePr>
          <p:cNvPr id="16" name="Google Shape;393;p8">
            <a:extLst>
              <a:ext uri="{FF2B5EF4-FFF2-40B4-BE49-F238E27FC236}">
                <a16:creationId xmlns:a16="http://schemas.microsoft.com/office/drawing/2014/main" id="{E399F010-1161-42AA-AD89-EEE6E5A0151F}"/>
              </a:ext>
            </a:extLst>
          </p:cNvPr>
          <p:cNvGraphicFramePr/>
          <p:nvPr>
            <p:extLst>
              <p:ext uri="{D42A27DB-BD31-4B8C-83A1-F6EECF244321}">
                <p14:modId xmlns:p14="http://schemas.microsoft.com/office/powerpoint/2010/main" val="2246820653"/>
              </p:ext>
            </p:extLst>
          </p:nvPr>
        </p:nvGraphicFramePr>
        <p:xfrm>
          <a:off x="627321" y="2658129"/>
          <a:ext cx="10848100" cy="3798510"/>
        </p:xfrm>
        <a:graphic>
          <a:graphicData uri="http://schemas.openxmlformats.org/drawingml/2006/table">
            <a:tbl>
              <a:tblPr bandRow="1">
                <a:noFill/>
                <a:tableStyleId>{698B8570-DD12-4A5B-AC46-290883BD7B1C}</a:tableStyleId>
              </a:tblPr>
              <a:tblGrid>
                <a:gridCol w="3621951">
                  <a:extLst>
                    <a:ext uri="{9D8B030D-6E8A-4147-A177-3AD203B41FA5}">
                      <a16:colId xmlns:a16="http://schemas.microsoft.com/office/drawing/2014/main" val="20000"/>
                    </a:ext>
                  </a:extLst>
                </a:gridCol>
                <a:gridCol w="3611499">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Learning Activity (What the students do)</a:t>
                      </a:r>
                      <a:endParaRPr sz="1400" b="1"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dirty="0"/>
                        <a:t>ILO 1</a:t>
                      </a:r>
                      <a:endParaRPr sz="1400" dirty="0"/>
                    </a:p>
                    <a:p>
                      <a:pPr marL="0" marR="0" lvl="0" indent="0" algn="l" rtl="0">
                        <a:spcBef>
                          <a:spcPts val="0"/>
                        </a:spcBef>
                        <a:spcAft>
                          <a:spcPts val="0"/>
                        </a:spcAft>
                        <a:buNone/>
                      </a:pPr>
                      <a:r>
                        <a:rPr lang="en-US" sz="1400" b="1" dirty="0">
                          <a:solidFill>
                            <a:srgbClr val="FF0000"/>
                          </a:solidFill>
                        </a:rPr>
                        <a:t>Compare</a:t>
                      </a:r>
                      <a:r>
                        <a:rPr lang="en-US" sz="1400" b="0" dirty="0">
                          <a:solidFill>
                            <a:schemeClr val="tx1"/>
                          </a:solidFill>
                        </a:rPr>
                        <a:t> pneumatic, hydraulic and electric actuator and </a:t>
                      </a:r>
                      <a:r>
                        <a:rPr lang="en-US" sz="1400" b="1" dirty="0">
                          <a:solidFill>
                            <a:srgbClr val="FF0000"/>
                          </a:solidFill>
                        </a:rPr>
                        <a:t>select</a:t>
                      </a:r>
                      <a:r>
                        <a:rPr lang="en-US" sz="1400" b="0" dirty="0">
                          <a:solidFill>
                            <a:schemeClr val="tx1"/>
                          </a:solidFill>
                        </a:rPr>
                        <a:t> an appropriate one for a specific application with regard to cost, environmental conditions, operating conditions.</a:t>
                      </a:r>
                      <a:r>
                        <a:rPr lang="en-GB" sz="1400" b="0" dirty="0">
                          <a:solidFill>
                            <a:schemeClr val="tx1"/>
                          </a:solidFill>
                        </a:rPr>
                        <a:t> </a:t>
                      </a:r>
                      <a:endParaRPr sz="1400" b="0" dirty="0">
                        <a:solidFill>
                          <a:schemeClr val="tx1"/>
                        </a:solidFill>
                      </a:endParaRPr>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TA 1.</a:t>
                      </a:r>
                      <a:r>
                        <a:rPr lang="en-US" sz="1400" dirty="0"/>
                        <a:t>2</a:t>
                      </a:r>
                      <a:endParaRPr sz="1400" dirty="0"/>
                    </a:p>
                    <a:p>
                      <a:pPr marL="0" marR="0" lvl="0" indent="0" algn="l" rtl="0">
                        <a:spcBef>
                          <a:spcPts val="0"/>
                        </a:spcBef>
                        <a:spcAft>
                          <a:spcPts val="0"/>
                        </a:spcAft>
                        <a:buNone/>
                      </a:pPr>
                      <a:r>
                        <a:rPr lang="en-US" sz="1400" dirty="0"/>
                        <a:t>The teacher explains (lecture) the basics of pneumatic, hydraulic actuators.</a:t>
                      </a: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LA 1.</a:t>
                      </a:r>
                      <a:r>
                        <a:rPr lang="en-US" sz="1400" dirty="0"/>
                        <a:t>2</a:t>
                      </a:r>
                      <a:endParaRPr sz="1400" dirty="0"/>
                    </a:p>
                    <a:p>
                      <a:pPr marL="0" marR="0" lvl="0" indent="0" algn="l" rtl="0">
                        <a:spcBef>
                          <a:spcPts val="0"/>
                        </a:spcBef>
                        <a:spcAft>
                          <a:spcPts val="0"/>
                        </a:spcAft>
                        <a:buNone/>
                      </a:pPr>
                      <a:r>
                        <a:rPr lang="en-US" sz="1400" dirty="0"/>
                        <a:t>The students are divided in groups. Each group presents a more detailed analysis on advantages and drawbacks of three types of hydraulic/pneumatic actuators for their specific project</a:t>
                      </a:r>
                      <a:r>
                        <a:rPr lang="en-GB" sz="1400" dirty="0"/>
                        <a:t>.</a:t>
                      </a:r>
                      <a:endParaRPr sz="1400" dirty="0"/>
                    </a:p>
                    <a:p>
                      <a:pPr marL="0" marR="0" lvl="0" indent="0" algn="l" rtl="0">
                        <a:spcBef>
                          <a:spcPts val="0"/>
                        </a:spcBef>
                        <a:spcAft>
                          <a:spcPts val="0"/>
                        </a:spcAft>
                        <a:buNone/>
                      </a:pPr>
                      <a:r>
                        <a:rPr lang="en-GB" sz="1400" dirty="0"/>
                        <a:t> </a:t>
                      </a:r>
                      <a:endParaRPr sz="14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54" name="Google Shape;454;p1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55" name="Google Shape;455;p1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456" name="Google Shape;456;p12"/>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spcBef>
                <a:spcPts val="0"/>
              </a:spcBef>
              <a:buSzPts val="2100"/>
            </a:pPr>
            <a:r>
              <a:rPr lang="en-US" b="1" dirty="0"/>
              <a:t>Supporting Materials: </a:t>
            </a:r>
            <a:endParaRPr lang="en-US" dirty="0"/>
          </a:p>
          <a:p>
            <a:pPr marL="594769" lvl="1" indent="-298442">
              <a:buSzPts val="1800"/>
            </a:pPr>
            <a:r>
              <a:rPr lang="en-US" dirty="0"/>
              <a:t>A ppt of the lectures is provided for reference and future revision.</a:t>
            </a:r>
          </a:p>
          <a:p>
            <a:pPr marL="594769" lvl="1" indent="-298442">
              <a:buSzPts val="1800"/>
            </a:pPr>
            <a:r>
              <a:rPr lang="en-US" dirty="0"/>
              <a:t>A video explaining the mathematical modelling of a hydraulic actuator</a:t>
            </a:r>
          </a:p>
          <a:p>
            <a:pPr marL="296326" lvl="0" indent="-296326">
              <a:buSzPts val="2100"/>
            </a:pPr>
            <a:r>
              <a:rPr lang="en-US" b="1" dirty="0"/>
              <a:t>Supporting equipment: </a:t>
            </a:r>
            <a:r>
              <a:rPr lang="en-US" dirty="0"/>
              <a:t>None</a:t>
            </a:r>
          </a:p>
          <a:p>
            <a:pPr marL="296326" lvl="0" indent="-296326">
              <a:spcBef>
                <a:spcPts val="1600"/>
              </a:spcBef>
              <a:buSzPts val="2100"/>
            </a:pPr>
            <a:r>
              <a:rPr lang="en-US" b="1" dirty="0"/>
              <a:t>Supporting facilities: </a:t>
            </a:r>
            <a:r>
              <a:rPr lang="en-US" dirty="0"/>
              <a:t>Lecture room</a:t>
            </a:r>
          </a:p>
          <a:p>
            <a:pPr marL="296326" lvl="0" indent="-296326">
              <a:spcBef>
                <a:spcPts val="1600"/>
              </a:spcBef>
              <a:buSzPts val="2100"/>
            </a:pPr>
            <a:r>
              <a:rPr lang="en-US" b="1" dirty="0"/>
              <a:t>Instructions:</a:t>
            </a:r>
            <a:endParaRPr lang="en-US" dirty="0"/>
          </a:p>
          <a:p>
            <a:pPr marL="594769" lvl="1" indent="-298442">
              <a:spcBef>
                <a:spcPts val="1067"/>
              </a:spcBef>
              <a:buSzPts val="1800"/>
            </a:pPr>
            <a:r>
              <a:rPr lang="en-US" dirty="0"/>
              <a:t>Students attend the lecture and see the accompanying video at home.</a:t>
            </a:r>
          </a:p>
          <a:p>
            <a:pPr marL="296326" lvl="0" indent="-296326">
              <a:buSzPts val="2100"/>
            </a:pPr>
            <a:r>
              <a:rPr lang="en-US" b="1" dirty="0"/>
              <a:t>Objective: </a:t>
            </a:r>
            <a:r>
              <a:rPr lang="en-US" dirty="0"/>
              <a:t>Ensure students understand the principle of operation of hydraulic, pneumatic and electric actuators</a:t>
            </a:r>
          </a:p>
          <a:p>
            <a:pPr marL="296326" lvl="0" indent="-160880" algn="l" rtl="0">
              <a:lnSpc>
                <a:spcPct val="90000"/>
              </a:lnSpc>
              <a:spcBef>
                <a:spcPts val="1333"/>
              </a:spcBef>
              <a:spcAft>
                <a:spcPts val="0"/>
              </a:spcAft>
              <a:buSzPts val="2133"/>
              <a:buNone/>
            </a:pPr>
            <a:endParaRPr dirty="0"/>
          </a:p>
        </p:txBody>
      </p:sp>
      <p:sp>
        <p:nvSpPr>
          <p:cNvPr id="457" name="Google Shape;457;p12"/>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58" name="Google Shape;458;p12"/>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59" name="Google Shape;459;p12"/>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60" name="Google Shape;460;p12"/>
          <p:cNvCxnSpPr/>
          <p:nvPr/>
        </p:nvCxnSpPr>
        <p:spPr>
          <a:xfrm>
            <a:off x="6138523" y="642282"/>
            <a:ext cx="0" cy="1952062"/>
          </a:xfrm>
          <a:prstGeom prst="straightConnector1">
            <a:avLst/>
          </a:prstGeom>
          <a:noFill/>
          <a:ln w="9525" cap="flat" cmpd="sng">
            <a:solidFill>
              <a:srgbClr val="1451A5"/>
            </a:solidFill>
            <a:prstDash val="dash"/>
            <a:round/>
            <a:headEnd type="none" w="sm" len="sm"/>
            <a:tailEnd type="none" w="sm" len="sm"/>
          </a:ln>
        </p:spPr>
      </p:cxnSp>
      <p:sp>
        <p:nvSpPr>
          <p:cNvPr id="461" name="Google Shape;461;p12"/>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62" name="Google Shape;462;p12"/>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63" name="Google Shape;463;p12"/>
          <p:cNvSpPr txBox="1"/>
          <p:nvPr/>
        </p:nvSpPr>
        <p:spPr>
          <a:xfrm>
            <a:off x="4352884" y="1044120"/>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64" name="Google Shape;464;p12"/>
          <p:cNvSpPr txBox="1"/>
          <p:nvPr/>
        </p:nvSpPr>
        <p:spPr>
          <a:xfrm>
            <a:off x="7018748"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65" name="Google Shape;465;p12"/>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2 - Materials</a:t>
            </a:r>
            <a:endParaRPr/>
          </a:p>
        </p:txBody>
      </p:sp>
      <p:sp>
        <p:nvSpPr>
          <p:cNvPr id="472" name="Google Shape;472;p1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73" name="Google Shape;473;p1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 name="Text Placeholder 2">
            <a:extLst>
              <a:ext uri="{FF2B5EF4-FFF2-40B4-BE49-F238E27FC236}">
                <a16:creationId xmlns:a16="http://schemas.microsoft.com/office/drawing/2014/main" id="{0A099A72-0729-4E65-B6F4-DEAC19636E4F}"/>
              </a:ext>
            </a:extLst>
          </p:cNvPr>
          <p:cNvSpPr>
            <a:spLocks noGrp="1"/>
          </p:cNvSpPr>
          <p:nvPr>
            <p:ph type="body" idx="1"/>
          </p:nvPr>
        </p:nvSpPr>
        <p:spPr/>
        <p:txBody>
          <a:bodyPr/>
          <a:lstStyle/>
          <a:p>
            <a:endParaRPr lang="en-SI" dirty="0"/>
          </a:p>
        </p:txBody>
      </p:sp>
      <p:pic>
        <p:nvPicPr>
          <p:cNvPr id="5" name="Picture 4">
            <a:extLst>
              <a:ext uri="{FF2B5EF4-FFF2-40B4-BE49-F238E27FC236}">
                <a16:creationId xmlns:a16="http://schemas.microsoft.com/office/drawing/2014/main" id="{DD00D0C5-9C09-4F7A-86B4-72CA6AC8EA49}"/>
              </a:ext>
            </a:extLst>
          </p:cNvPr>
          <p:cNvPicPr>
            <a:picLocks noChangeAspect="1"/>
          </p:cNvPicPr>
          <p:nvPr/>
        </p:nvPicPr>
        <p:blipFill>
          <a:blip r:embed="rId3"/>
          <a:stretch>
            <a:fillRect/>
          </a:stretch>
        </p:blipFill>
        <p:spPr>
          <a:xfrm>
            <a:off x="377410" y="1441453"/>
            <a:ext cx="5634957" cy="3312600"/>
          </a:xfrm>
          <a:prstGeom prst="rect">
            <a:avLst/>
          </a:prstGeom>
        </p:spPr>
      </p:pic>
      <p:pic>
        <p:nvPicPr>
          <p:cNvPr id="4" name="Picture 3">
            <a:extLst>
              <a:ext uri="{FF2B5EF4-FFF2-40B4-BE49-F238E27FC236}">
                <a16:creationId xmlns:a16="http://schemas.microsoft.com/office/drawing/2014/main" id="{B6342B38-351B-4B80-B283-356D6428E621}"/>
              </a:ext>
            </a:extLst>
          </p:cNvPr>
          <p:cNvPicPr>
            <a:picLocks noChangeAspect="1"/>
          </p:cNvPicPr>
          <p:nvPr/>
        </p:nvPicPr>
        <p:blipFill>
          <a:blip r:embed="rId4"/>
          <a:stretch>
            <a:fillRect/>
          </a:stretch>
        </p:blipFill>
        <p:spPr>
          <a:xfrm>
            <a:off x="5743632" y="2950627"/>
            <a:ext cx="6190524" cy="3490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dirty="0"/>
              <a:t>Part 3</a:t>
            </a:r>
            <a:endParaRPr dirty="0"/>
          </a:p>
        </p:txBody>
      </p:sp>
      <p:sp>
        <p:nvSpPr>
          <p:cNvPr id="480" name="Google Shape;480;p1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81" name="Google Shape;481;p1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483" name="Google Shape;483;p14"/>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84" name="Google Shape;484;p14"/>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85" name="Google Shape;485;p14"/>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86" name="Google Shape;486;p14"/>
          <p:cNvCxnSpPr/>
          <p:nvPr/>
        </p:nvCxnSpPr>
        <p:spPr>
          <a:xfrm>
            <a:off x="6138523" y="642282"/>
            <a:ext cx="0" cy="1952062"/>
          </a:xfrm>
          <a:prstGeom prst="straightConnector1">
            <a:avLst/>
          </a:prstGeom>
          <a:noFill/>
          <a:ln w="9525" cap="flat" cmpd="sng">
            <a:solidFill>
              <a:srgbClr val="1451A5"/>
            </a:solidFill>
            <a:prstDash val="dash"/>
            <a:round/>
            <a:headEnd type="none" w="sm" len="sm"/>
            <a:tailEnd type="none" w="sm" len="sm"/>
          </a:ln>
        </p:spPr>
      </p:cxnSp>
      <p:sp>
        <p:nvSpPr>
          <p:cNvPr id="487" name="Google Shape;487;p14"/>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88" name="Google Shape;488;p14"/>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89" name="Google Shape;489;p14"/>
          <p:cNvSpPr txBox="1"/>
          <p:nvPr/>
        </p:nvSpPr>
        <p:spPr>
          <a:xfrm>
            <a:off x="4331618"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90" name="Google Shape;490;p14"/>
          <p:cNvSpPr txBox="1"/>
          <p:nvPr/>
        </p:nvSpPr>
        <p:spPr>
          <a:xfrm>
            <a:off x="6940131" y="1062041"/>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91" name="Google Shape;491;p14"/>
          <p:cNvSpPr/>
          <p:nvPr/>
        </p:nvSpPr>
        <p:spPr>
          <a:xfrm>
            <a:off x="6138523"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graphicFrame>
        <p:nvGraphicFramePr>
          <p:cNvPr id="15" name="Google Shape;393;p8">
            <a:extLst>
              <a:ext uri="{FF2B5EF4-FFF2-40B4-BE49-F238E27FC236}">
                <a16:creationId xmlns:a16="http://schemas.microsoft.com/office/drawing/2014/main" id="{6AE6C64E-0009-42DA-A397-BA8F525C30C1}"/>
              </a:ext>
            </a:extLst>
          </p:cNvPr>
          <p:cNvGraphicFramePr/>
          <p:nvPr>
            <p:extLst>
              <p:ext uri="{D42A27DB-BD31-4B8C-83A1-F6EECF244321}">
                <p14:modId xmlns:p14="http://schemas.microsoft.com/office/powerpoint/2010/main" val="3905403167"/>
              </p:ext>
            </p:extLst>
          </p:nvPr>
        </p:nvGraphicFramePr>
        <p:xfrm>
          <a:off x="627321" y="2619585"/>
          <a:ext cx="10848100" cy="3798510"/>
        </p:xfrm>
        <a:graphic>
          <a:graphicData uri="http://schemas.openxmlformats.org/drawingml/2006/table">
            <a:tbl>
              <a:tblPr bandRow="1">
                <a:noFill/>
                <a:tableStyleId>{698B8570-DD12-4A5B-AC46-290883BD7B1C}</a:tableStyleId>
              </a:tblPr>
              <a:tblGrid>
                <a:gridCol w="3621951">
                  <a:extLst>
                    <a:ext uri="{9D8B030D-6E8A-4147-A177-3AD203B41FA5}">
                      <a16:colId xmlns:a16="http://schemas.microsoft.com/office/drawing/2014/main" val="20000"/>
                    </a:ext>
                  </a:extLst>
                </a:gridCol>
                <a:gridCol w="3611499">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Learning Activity (What the students do)</a:t>
                      </a:r>
                      <a:endParaRPr sz="1400" b="1"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dirty="0"/>
                        <a:t>ILO 1</a:t>
                      </a:r>
                      <a:endParaRPr sz="1400" dirty="0"/>
                    </a:p>
                    <a:p>
                      <a:pPr marL="0" marR="0" lvl="0" indent="0" algn="l" rtl="0">
                        <a:spcBef>
                          <a:spcPts val="0"/>
                        </a:spcBef>
                        <a:spcAft>
                          <a:spcPts val="0"/>
                        </a:spcAft>
                        <a:buNone/>
                      </a:pPr>
                      <a:r>
                        <a:rPr lang="en-US" sz="1400" b="1" dirty="0">
                          <a:solidFill>
                            <a:srgbClr val="FF0000"/>
                          </a:solidFill>
                        </a:rPr>
                        <a:t>Compare</a:t>
                      </a:r>
                      <a:r>
                        <a:rPr lang="en-US" sz="1400" b="0" dirty="0">
                          <a:solidFill>
                            <a:schemeClr val="tx1"/>
                          </a:solidFill>
                        </a:rPr>
                        <a:t> pneumatic, hydraulic and electric actuator and </a:t>
                      </a:r>
                      <a:r>
                        <a:rPr lang="en-US" sz="1400" b="1" dirty="0">
                          <a:solidFill>
                            <a:srgbClr val="FF0000"/>
                          </a:solidFill>
                        </a:rPr>
                        <a:t>select</a:t>
                      </a:r>
                      <a:r>
                        <a:rPr lang="en-US" sz="1400" b="0" dirty="0">
                          <a:solidFill>
                            <a:schemeClr val="tx1"/>
                          </a:solidFill>
                        </a:rPr>
                        <a:t> an appropriate one for a specific application with regard to cost, environmental conditions, operating conditions.</a:t>
                      </a:r>
                      <a:r>
                        <a:rPr lang="en-GB" sz="1400" b="0" dirty="0">
                          <a:solidFill>
                            <a:schemeClr val="tx1"/>
                          </a:solidFill>
                        </a:rPr>
                        <a:t> </a:t>
                      </a:r>
                      <a:endParaRPr sz="1400" b="0" dirty="0">
                        <a:solidFill>
                          <a:schemeClr val="tx1"/>
                        </a:solidFill>
                      </a:endParaRPr>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TA 1.</a:t>
                      </a:r>
                      <a:r>
                        <a:rPr lang="en-US" sz="1400" dirty="0"/>
                        <a:t>3</a:t>
                      </a:r>
                      <a:endParaRPr sz="1400" dirty="0"/>
                    </a:p>
                    <a:p>
                      <a:pPr marL="0" marR="0" lvl="0" indent="0" algn="l" rtl="0">
                        <a:spcBef>
                          <a:spcPts val="0"/>
                        </a:spcBef>
                        <a:spcAft>
                          <a:spcPts val="0"/>
                        </a:spcAft>
                        <a:buNone/>
                      </a:pPr>
                      <a:r>
                        <a:rPr lang="en-US" sz="1400" dirty="0"/>
                        <a:t>The teacher explains (lecture) the basics of  electric actuators</a:t>
                      </a:r>
                      <a:r>
                        <a:rPr lang="en-GB" sz="1400" dirty="0"/>
                        <a:t>.</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LA 1.</a:t>
                      </a:r>
                      <a:r>
                        <a:rPr lang="en-US" sz="1400" dirty="0"/>
                        <a:t>3</a:t>
                      </a:r>
                      <a:endParaRPr sz="1400" dirty="0"/>
                    </a:p>
                    <a:p>
                      <a:pPr marL="0" marR="0" lvl="0" indent="0" algn="l" rtl="0">
                        <a:spcBef>
                          <a:spcPts val="0"/>
                        </a:spcBef>
                        <a:spcAft>
                          <a:spcPts val="0"/>
                        </a:spcAft>
                        <a:buNone/>
                      </a:pPr>
                      <a:r>
                        <a:rPr lang="en-US" sz="1400" dirty="0"/>
                        <a:t>The students are divided in groups. Each group presents a more detailed analysis on advantages and drawbacks of three types of electric actuators for their specific project</a:t>
                      </a:r>
                      <a:r>
                        <a:rPr lang="en-GB" sz="1400" dirty="0"/>
                        <a:t> </a:t>
                      </a:r>
                      <a:endParaRPr sz="1400" dirty="0"/>
                    </a:p>
                    <a:p>
                      <a:pPr marL="0" marR="0" lvl="0" indent="0" algn="l" rtl="0">
                        <a:spcBef>
                          <a:spcPts val="0"/>
                        </a:spcBef>
                        <a:spcAft>
                          <a:spcPts val="0"/>
                        </a:spcAft>
                        <a:buNone/>
                      </a:pPr>
                      <a:r>
                        <a:rPr lang="en-GB" sz="1400" dirty="0"/>
                        <a:t> </a:t>
                      </a:r>
                      <a:endParaRPr sz="14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a:t>
            </a:r>
            <a:endParaRPr/>
          </a:p>
        </p:txBody>
      </p:sp>
      <p:sp>
        <p:nvSpPr>
          <p:cNvPr id="498" name="Google Shape;498;p1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99" name="Google Shape;499;p1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500" name="Google Shape;500;p15"/>
          <p:cNvSpPr txBox="1">
            <a:spLocks noGrp="1"/>
          </p:cNvSpPr>
          <p:nvPr>
            <p:ph type="body" idx="1"/>
          </p:nvPr>
        </p:nvSpPr>
        <p:spPr>
          <a:xfrm>
            <a:off x="627322" y="2583712"/>
            <a:ext cx="11057138" cy="3792257"/>
          </a:xfrm>
          <a:prstGeom prst="rect">
            <a:avLst/>
          </a:prstGeom>
          <a:noFill/>
          <a:ln>
            <a:noFill/>
          </a:ln>
        </p:spPr>
        <p:txBody>
          <a:bodyPr spcFirstLastPara="1" wrap="square" lIns="91425" tIns="45700" rIns="91425" bIns="45700" anchor="t" anchorCtr="0">
            <a:noAutofit/>
          </a:bodyPr>
          <a:lstStyle/>
          <a:p>
            <a:pPr marL="296326" lvl="0" indent="-296326">
              <a:spcBef>
                <a:spcPts val="0"/>
              </a:spcBef>
              <a:buSzPts val="2100"/>
            </a:pPr>
            <a:r>
              <a:rPr lang="en-US" b="1" dirty="0"/>
              <a:t>Supporting Materials: </a:t>
            </a:r>
            <a:endParaRPr lang="en-US" dirty="0"/>
          </a:p>
          <a:p>
            <a:pPr marL="594769" lvl="1" indent="-298442">
              <a:buSzPts val="1800"/>
            </a:pPr>
            <a:r>
              <a:rPr lang="en-US" dirty="0"/>
              <a:t>A ppt of the lectures is provided for reference and future revision.</a:t>
            </a:r>
          </a:p>
          <a:p>
            <a:pPr marL="594769" lvl="1" indent="-298442">
              <a:buSzPts val="1800"/>
            </a:pPr>
            <a:r>
              <a:rPr lang="en-US" dirty="0"/>
              <a:t>A video explaining the basics physics underlying electric actuators</a:t>
            </a:r>
          </a:p>
          <a:p>
            <a:pPr marL="296326" lvl="0" indent="-296326">
              <a:buSzPts val="2100"/>
            </a:pPr>
            <a:r>
              <a:rPr lang="en-US" b="1" dirty="0"/>
              <a:t>Supporting equipment: </a:t>
            </a:r>
            <a:r>
              <a:rPr lang="en-US" dirty="0"/>
              <a:t>None</a:t>
            </a:r>
          </a:p>
          <a:p>
            <a:pPr marL="296326" lvl="0" indent="-296326">
              <a:spcBef>
                <a:spcPts val="1600"/>
              </a:spcBef>
              <a:buSzPts val="2100"/>
            </a:pPr>
            <a:r>
              <a:rPr lang="en-US" b="1" dirty="0"/>
              <a:t>Supporting facilities: </a:t>
            </a:r>
            <a:r>
              <a:rPr lang="en-US" dirty="0"/>
              <a:t>Lecture room</a:t>
            </a:r>
          </a:p>
          <a:p>
            <a:pPr marL="296326" lvl="0" indent="-296326">
              <a:spcBef>
                <a:spcPts val="1600"/>
              </a:spcBef>
              <a:buSzPts val="2100"/>
            </a:pPr>
            <a:r>
              <a:rPr lang="en-US" b="1" dirty="0"/>
              <a:t>Instructions: </a:t>
            </a:r>
            <a:r>
              <a:rPr lang="en-US" dirty="0"/>
              <a:t>Students attend the lecture and see the accompanying video at home, students are divided in groups. Each group presents a more detailed analysis on advantages and drawbacks of three types of actuators for their specific project.</a:t>
            </a:r>
          </a:p>
          <a:p>
            <a:pPr marL="296326" lvl="0" indent="-296326">
              <a:buSzPts val="2100"/>
            </a:pPr>
            <a:r>
              <a:rPr lang="en-US" b="1" dirty="0"/>
              <a:t>Objective: </a:t>
            </a:r>
            <a:r>
              <a:rPr lang="en-US" dirty="0"/>
              <a:t>Ensure students understand the principle of operation of hydraulic, pneumatic and electric actuators</a:t>
            </a:r>
          </a:p>
          <a:p>
            <a:pPr marL="296326" lvl="0" indent="-160880" algn="l" rtl="0">
              <a:lnSpc>
                <a:spcPct val="90000"/>
              </a:lnSpc>
              <a:spcBef>
                <a:spcPts val="1333"/>
              </a:spcBef>
              <a:spcAft>
                <a:spcPts val="0"/>
              </a:spcAft>
              <a:buSzPts val="2133"/>
              <a:buNone/>
            </a:pPr>
            <a:endParaRPr dirty="0"/>
          </a:p>
        </p:txBody>
      </p:sp>
      <p:sp>
        <p:nvSpPr>
          <p:cNvPr id="501" name="Google Shape;501;p15"/>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02" name="Google Shape;502;p15"/>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03" name="Google Shape;503;p15"/>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04" name="Google Shape;504;p15"/>
          <p:cNvCxnSpPr/>
          <p:nvPr/>
        </p:nvCxnSpPr>
        <p:spPr>
          <a:xfrm>
            <a:off x="6146990" y="642282"/>
            <a:ext cx="0" cy="1952062"/>
          </a:xfrm>
          <a:prstGeom prst="straightConnector1">
            <a:avLst/>
          </a:prstGeom>
          <a:noFill/>
          <a:ln w="9525" cap="flat" cmpd="sng">
            <a:solidFill>
              <a:srgbClr val="1451A5"/>
            </a:solidFill>
            <a:prstDash val="dash"/>
            <a:round/>
            <a:headEnd type="none" w="sm" len="sm"/>
            <a:tailEnd type="none" w="sm" len="sm"/>
          </a:ln>
        </p:spPr>
      </p:cxnSp>
      <p:sp>
        <p:nvSpPr>
          <p:cNvPr id="505" name="Google Shape;505;p15"/>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06" name="Google Shape;506;p15"/>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07" name="Google Shape;507;p15"/>
          <p:cNvSpPr txBox="1"/>
          <p:nvPr/>
        </p:nvSpPr>
        <p:spPr>
          <a:xfrm>
            <a:off x="4374150"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508" name="Google Shape;508;p15"/>
          <p:cNvSpPr txBox="1"/>
          <p:nvPr/>
        </p:nvSpPr>
        <p:spPr>
          <a:xfrm>
            <a:off x="6957067"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509" name="Google Shape;509;p15"/>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3 - Materials</a:t>
            </a:r>
            <a:endParaRPr/>
          </a:p>
        </p:txBody>
      </p:sp>
      <p:sp>
        <p:nvSpPr>
          <p:cNvPr id="524" name="Google Shape;524;p1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25" name="Google Shape;525;p1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 name="Text Placeholder 2">
            <a:extLst>
              <a:ext uri="{FF2B5EF4-FFF2-40B4-BE49-F238E27FC236}">
                <a16:creationId xmlns:a16="http://schemas.microsoft.com/office/drawing/2014/main" id="{2B6492A3-EBF9-4515-8EE2-2CA3D21BE60C}"/>
              </a:ext>
            </a:extLst>
          </p:cNvPr>
          <p:cNvSpPr>
            <a:spLocks noGrp="1"/>
          </p:cNvSpPr>
          <p:nvPr>
            <p:ph type="body" idx="1"/>
          </p:nvPr>
        </p:nvSpPr>
        <p:spPr/>
        <p:txBody>
          <a:bodyPr/>
          <a:lstStyle/>
          <a:p>
            <a:endParaRPr lang="en-SI" dirty="0"/>
          </a:p>
        </p:txBody>
      </p:sp>
      <p:pic>
        <p:nvPicPr>
          <p:cNvPr id="4" name="Picture 3">
            <a:extLst>
              <a:ext uri="{FF2B5EF4-FFF2-40B4-BE49-F238E27FC236}">
                <a16:creationId xmlns:a16="http://schemas.microsoft.com/office/drawing/2014/main" id="{F5CE44B0-97D2-4E3F-8AE4-BC297F013FB9}"/>
              </a:ext>
            </a:extLst>
          </p:cNvPr>
          <p:cNvPicPr>
            <a:picLocks noChangeAspect="1"/>
          </p:cNvPicPr>
          <p:nvPr/>
        </p:nvPicPr>
        <p:blipFill>
          <a:blip r:embed="rId3"/>
          <a:stretch>
            <a:fillRect/>
          </a:stretch>
        </p:blipFill>
        <p:spPr>
          <a:xfrm>
            <a:off x="6057382" y="3155394"/>
            <a:ext cx="5985665" cy="3366937"/>
          </a:xfrm>
          <a:prstGeom prst="rect">
            <a:avLst/>
          </a:prstGeom>
        </p:spPr>
      </p:pic>
      <p:pic>
        <p:nvPicPr>
          <p:cNvPr id="5" name="Picture 4">
            <a:extLst>
              <a:ext uri="{FF2B5EF4-FFF2-40B4-BE49-F238E27FC236}">
                <a16:creationId xmlns:a16="http://schemas.microsoft.com/office/drawing/2014/main" id="{E0CE70A5-A632-4888-BD88-CBDDD7AFFB0E}"/>
              </a:ext>
            </a:extLst>
          </p:cNvPr>
          <p:cNvPicPr>
            <a:picLocks noChangeAspect="1"/>
          </p:cNvPicPr>
          <p:nvPr/>
        </p:nvPicPr>
        <p:blipFill>
          <a:blip r:embed="rId4"/>
          <a:stretch>
            <a:fillRect/>
          </a:stretch>
        </p:blipFill>
        <p:spPr>
          <a:xfrm>
            <a:off x="504420" y="1435833"/>
            <a:ext cx="5490306" cy="31113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Agenda</a:t>
            </a:r>
            <a:endParaRPr/>
          </a:p>
        </p:txBody>
      </p:sp>
      <p:sp>
        <p:nvSpPr>
          <p:cNvPr id="330" name="Google Shape;330;p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latin typeface="Arial"/>
                <a:ea typeface="Arial"/>
                <a:cs typeface="Arial"/>
                <a:sym typeface="Arial"/>
              </a:rPr>
              <a:t>2024-06-26</a:t>
            </a:r>
            <a:endParaRPr>
              <a:latin typeface="Arial"/>
              <a:ea typeface="Arial"/>
              <a:cs typeface="Arial"/>
              <a:sym typeface="Arial"/>
            </a:endParaRPr>
          </a:p>
        </p:txBody>
      </p:sp>
      <p:sp>
        <p:nvSpPr>
          <p:cNvPr id="331" name="Google Shape;331;p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t>2</a:t>
            </a:fld>
            <a:endParaRPr>
              <a:latin typeface="Arial"/>
              <a:ea typeface="Arial"/>
              <a:cs typeface="Arial"/>
              <a:sym typeface="Arial"/>
            </a:endParaRPr>
          </a:p>
        </p:txBody>
      </p:sp>
      <p:sp>
        <p:nvSpPr>
          <p:cNvPr id="332" name="Google Shape;332;p2"/>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3200"/>
              <a:buChar char="•"/>
            </a:pPr>
            <a:r>
              <a:rPr lang="en-GB" sz="3200"/>
              <a:t>Unit Overview</a:t>
            </a:r>
            <a:endParaRPr/>
          </a:p>
          <a:p>
            <a:pPr marL="296326" lvl="0" indent="-296326" algn="l" rtl="0">
              <a:lnSpc>
                <a:spcPct val="90000"/>
              </a:lnSpc>
              <a:spcBef>
                <a:spcPts val="1600"/>
              </a:spcBef>
              <a:spcAft>
                <a:spcPts val="0"/>
              </a:spcAft>
              <a:buSzPts val="3200"/>
              <a:buChar char="•"/>
            </a:pPr>
            <a:r>
              <a:rPr lang="en-GB" sz="3200"/>
              <a:t>Constructive Alignment: </a:t>
            </a:r>
            <a:endParaRPr/>
          </a:p>
          <a:p>
            <a:pPr marL="594769" lvl="1" indent="-298443" algn="l" rtl="0">
              <a:lnSpc>
                <a:spcPct val="90000"/>
              </a:lnSpc>
              <a:spcBef>
                <a:spcPts val="1067"/>
              </a:spcBef>
              <a:spcAft>
                <a:spcPts val="0"/>
              </a:spcAft>
              <a:buClr>
                <a:schemeClr val="dk1"/>
              </a:buClr>
              <a:buSzPts val="2934"/>
              <a:buChar char="–"/>
            </a:pPr>
            <a:r>
              <a:rPr lang="en-GB" sz="2934"/>
              <a:t>ILOs</a:t>
            </a:r>
            <a:endParaRPr/>
          </a:p>
          <a:p>
            <a:pPr marL="594769" lvl="1" indent="-298443" algn="l" rtl="0">
              <a:lnSpc>
                <a:spcPct val="90000"/>
              </a:lnSpc>
              <a:spcBef>
                <a:spcPts val="800"/>
              </a:spcBef>
              <a:spcAft>
                <a:spcPts val="0"/>
              </a:spcAft>
              <a:buClr>
                <a:schemeClr val="dk1"/>
              </a:buClr>
              <a:buSzPts val="2934"/>
              <a:buChar char="–"/>
            </a:pPr>
            <a:r>
              <a:rPr lang="en-GB" sz="2934"/>
              <a:t>Schedule &amp; Activity Flow for TAs and ATs</a:t>
            </a:r>
            <a:endParaRPr/>
          </a:p>
          <a:p>
            <a:pPr marL="296326" lvl="0" indent="-296326" algn="l" rtl="0">
              <a:lnSpc>
                <a:spcPct val="90000"/>
              </a:lnSpc>
              <a:spcBef>
                <a:spcPts val="1333"/>
              </a:spcBef>
              <a:spcAft>
                <a:spcPts val="0"/>
              </a:spcAft>
              <a:buSzPts val="3200"/>
              <a:buChar char="•"/>
            </a:pPr>
            <a:r>
              <a:rPr lang="en-GB" sz="3200"/>
              <a:t>Course Content</a:t>
            </a:r>
            <a:endParaRPr/>
          </a:p>
          <a:p>
            <a:pPr marL="594769" lvl="1" indent="-179888" algn="l" rtl="0">
              <a:lnSpc>
                <a:spcPct val="90000"/>
              </a:lnSpc>
              <a:spcBef>
                <a:spcPts val="1067"/>
              </a:spcBef>
              <a:spcAft>
                <a:spcPts val="0"/>
              </a:spcAft>
              <a:buClr>
                <a:schemeClr val="dk1"/>
              </a:buClr>
              <a:buSzPts val="18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38" name="Google Shape;338;p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340" name="Google Shape;340;p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Mother Course: </a:t>
            </a:r>
            <a:r>
              <a:rPr lang="en-GB" sz="3200" dirty="0">
                <a:latin typeface="Calibri"/>
                <a:ea typeface="Calibri"/>
                <a:cs typeface="Calibri"/>
                <a:sym typeface="Calibri"/>
              </a:rPr>
              <a:t>Mechatronic Actuators (4 ECTS)</a:t>
            </a:r>
            <a:endParaRPr dirty="0"/>
          </a:p>
          <a:p>
            <a:pPr marL="296326" lvl="0" indent="-296326" algn="just" rtl="0">
              <a:lnSpc>
                <a:spcPct val="107000"/>
              </a:lnSpc>
              <a:spcBef>
                <a:spcPts val="2133"/>
              </a:spcBef>
              <a:spcAft>
                <a:spcPts val="0"/>
              </a:spcAft>
              <a:buSzPts val="3200"/>
              <a:buChar char="•"/>
            </a:pPr>
            <a:r>
              <a:rPr lang="en-GB" sz="3200" b="1" dirty="0">
                <a:latin typeface="Calibri"/>
                <a:ea typeface="Calibri"/>
                <a:cs typeface="Calibri"/>
                <a:sym typeface="Calibri"/>
              </a:rPr>
              <a:t>Mother Programme: </a:t>
            </a:r>
            <a:r>
              <a:rPr lang="en-GB" sz="3200" dirty="0">
                <a:latin typeface="Calibri"/>
                <a:ea typeface="Calibri"/>
                <a:cs typeface="Calibri"/>
                <a:sym typeface="Calibri"/>
              </a:rPr>
              <a:t>Bachelor in Mechanical Engineering (Year 1)</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46" name="Google Shape;346;p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47" name="Google Shape;347;p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348" name="Google Shape;348;p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a:lnSpc>
                <a:spcPct val="107000"/>
              </a:lnSpc>
              <a:spcBef>
                <a:spcPts val="0"/>
              </a:spcBef>
              <a:buSzPts val="3200"/>
            </a:pPr>
            <a:r>
              <a:rPr lang="en-GB" sz="3200" b="1" dirty="0">
                <a:latin typeface="Calibri"/>
                <a:ea typeface="Calibri"/>
                <a:cs typeface="Calibri"/>
                <a:sym typeface="Calibri"/>
              </a:rPr>
              <a:t>Study-unit Aims: </a:t>
            </a:r>
            <a:r>
              <a:rPr lang="en-US" sz="3200" dirty="0">
                <a:latin typeface="Calibri"/>
                <a:ea typeface="Calibri"/>
                <a:cs typeface="Calibri"/>
                <a:sym typeface="Calibri"/>
              </a:rPr>
              <a:t>Pneumatics, hydraulics and electrical engineering are topics typically taught within different lectures and by different lecturers. It is therefore often not so easy for students to use this knowledge in an intertwined manner within the same problem/task. Therefore it is important to use all three </a:t>
            </a:r>
            <a:r>
              <a:rPr lang="en-US" sz="3200" dirty="0" err="1">
                <a:latin typeface="Calibri"/>
                <a:ea typeface="Calibri"/>
                <a:cs typeface="Calibri"/>
                <a:sym typeface="Calibri"/>
              </a:rPr>
              <a:t>disciplenes</a:t>
            </a:r>
            <a:r>
              <a:rPr lang="en-US" sz="3200" dirty="0">
                <a:latin typeface="Calibri"/>
                <a:ea typeface="Calibri"/>
                <a:cs typeface="Calibri"/>
                <a:sym typeface="Calibri"/>
              </a:rPr>
              <a:t> in the same project to fully grasp advantages and drawbacks of each of them.</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54" name="Google Shape;354;p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55" name="Google Shape;355;p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356" name="Google Shape;356;p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Course Topic: </a:t>
            </a:r>
            <a:r>
              <a:rPr lang="en-GB" sz="3200" dirty="0">
                <a:latin typeface="Calibri"/>
                <a:ea typeface="Calibri"/>
                <a:cs typeface="Calibri"/>
                <a:sym typeface="Calibri"/>
              </a:rPr>
              <a:t>Mechatronic Actuators</a:t>
            </a:r>
            <a:endParaRPr sz="3200" dirty="0">
              <a:latin typeface="Calibri"/>
              <a:ea typeface="Calibri"/>
              <a:cs typeface="Calibri"/>
              <a:sym typeface="Calibri"/>
            </a:endParaRPr>
          </a:p>
          <a:p>
            <a:pPr marL="296326" lvl="0" indent="-296326" algn="just" rtl="0">
              <a:lnSpc>
                <a:spcPct val="107000"/>
              </a:lnSpc>
              <a:spcBef>
                <a:spcPts val="2133"/>
              </a:spcBef>
              <a:spcAft>
                <a:spcPts val="0"/>
              </a:spcAft>
              <a:buSzPts val="3200"/>
              <a:buChar char="•"/>
            </a:pPr>
            <a:r>
              <a:rPr lang="en-GB" sz="3200" b="1" dirty="0">
                <a:latin typeface="Calibri"/>
                <a:ea typeface="Calibri"/>
                <a:cs typeface="Calibri"/>
                <a:sym typeface="Calibri"/>
              </a:rPr>
              <a:t>Blended Learning: </a:t>
            </a:r>
            <a:r>
              <a:rPr lang="en-GB" sz="3200" dirty="0" err="1">
                <a:latin typeface="Calibri"/>
                <a:ea typeface="Calibri"/>
                <a:cs typeface="Calibri"/>
                <a:sym typeface="Calibri"/>
              </a:rPr>
              <a:t>Inclass</a:t>
            </a:r>
            <a:r>
              <a:rPr lang="en-GB" sz="3200" dirty="0">
                <a:latin typeface="Calibri"/>
                <a:ea typeface="Calibri"/>
                <a:cs typeface="Calibri"/>
                <a:sym typeface="Calibri"/>
              </a:rPr>
              <a:t> lectures + Work in a group project (obligatory)</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ILOs </a:t>
            </a:r>
            <a:endParaRPr/>
          </a:p>
        </p:txBody>
      </p:sp>
      <p:sp>
        <p:nvSpPr>
          <p:cNvPr id="362" name="Google Shape;362;p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63" name="Google Shape;363;p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364" name="Google Shape;364;p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342900" lvl="0" indent="-342900" algn="just">
              <a:lnSpc>
                <a:spcPct val="107000"/>
              </a:lnSpc>
              <a:spcBef>
                <a:spcPts val="0"/>
              </a:spcBef>
              <a:buSzPts val="1000"/>
              <a:buFont typeface="Noto Sans Symbols"/>
              <a:buChar char="∙"/>
            </a:pPr>
            <a:r>
              <a:rPr lang="en-GB" sz="3200" b="1" dirty="0">
                <a:latin typeface="Calibri"/>
                <a:ea typeface="Calibri"/>
                <a:cs typeface="Calibri"/>
                <a:sym typeface="Calibri"/>
              </a:rPr>
              <a:t>ILO1 - </a:t>
            </a:r>
            <a:r>
              <a:rPr lang="en-US" sz="3200" b="1" dirty="0">
                <a:solidFill>
                  <a:srgbClr val="FF0000"/>
                </a:solidFill>
                <a:latin typeface="Calibri"/>
                <a:ea typeface="Calibri"/>
                <a:cs typeface="Calibri"/>
                <a:sym typeface="Calibri"/>
              </a:rPr>
              <a:t>Compare</a:t>
            </a:r>
            <a:r>
              <a:rPr lang="en-US" sz="3200" dirty="0">
                <a:latin typeface="Calibri"/>
                <a:ea typeface="Calibri"/>
                <a:cs typeface="Calibri"/>
                <a:sym typeface="Calibri"/>
              </a:rPr>
              <a:t> pneumatic, hydraulic and electric actuator and </a:t>
            </a:r>
            <a:r>
              <a:rPr lang="en-US" sz="3200" b="1" dirty="0">
                <a:solidFill>
                  <a:srgbClr val="FF0000"/>
                </a:solidFill>
                <a:latin typeface="Calibri"/>
                <a:ea typeface="Calibri"/>
                <a:cs typeface="Calibri"/>
                <a:sym typeface="Calibri"/>
              </a:rPr>
              <a:t>select</a:t>
            </a:r>
            <a:r>
              <a:rPr lang="en-US" sz="3200" dirty="0">
                <a:latin typeface="Calibri"/>
                <a:ea typeface="Calibri"/>
                <a:cs typeface="Calibri"/>
                <a:sym typeface="Calibri"/>
              </a:rPr>
              <a:t> an appropriate one for a specific application with regard to cost, environmental conditions, operating conditions.</a:t>
            </a:r>
            <a:endParaRPr lang="en-GB" sz="32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TAs + ATs</a:t>
            </a:r>
            <a:endParaRPr/>
          </a:p>
        </p:txBody>
      </p:sp>
      <p:sp>
        <p:nvSpPr>
          <p:cNvPr id="370" name="Google Shape;370;p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71" name="Google Shape;371;p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72" name="Google Shape;372;p7"/>
          <p:cNvSpPr/>
          <p:nvPr/>
        </p:nvSpPr>
        <p:spPr>
          <a:xfrm>
            <a:off x="627321" y="2232842"/>
            <a:ext cx="2902681" cy="616688"/>
          </a:xfrm>
          <a:prstGeom prst="homePlat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dirty="0">
                <a:solidFill>
                  <a:schemeClr val="dk1"/>
                </a:solidFill>
                <a:latin typeface="Arial"/>
                <a:ea typeface="Arial"/>
                <a:cs typeface="Arial"/>
                <a:sym typeface="Arial"/>
              </a:rPr>
              <a:t>Part 1</a:t>
            </a:r>
            <a:endParaRPr dirty="0"/>
          </a:p>
        </p:txBody>
      </p:sp>
      <p:sp>
        <p:nvSpPr>
          <p:cNvPr id="373" name="Google Shape;373;p7"/>
          <p:cNvSpPr txBox="1"/>
          <p:nvPr/>
        </p:nvSpPr>
        <p:spPr>
          <a:xfrm>
            <a:off x="627322" y="2989769"/>
            <a:ext cx="274320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chemeClr val="dk1"/>
                </a:solidFill>
                <a:latin typeface="Arial"/>
                <a:ea typeface="Arial"/>
                <a:cs typeface="Arial"/>
                <a:sym typeface="Arial"/>
              </a:rPr>
              <a:t>In class</a:t>
            </a:r>
            <a:r>
              <a:rPr lang="en-GB" sz="1800" b="0" i="0" u="none" strike="noStrike" cap="none" dirty="0">
                <a:solidFill>
                  <a:schemeClr val="dk1"/>
                </a:solidFill>
                <a:latin typeface="Arial"/>
                <a:ea typeface="Arial"/>
                <a:cs typeface="Arial"/>
                <a:sym typeface="Arial"/>
              </a:rPr>
              <a:t> Lectures are provided to learn the role of actuators in a general feedback system</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1.1</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AT 1.1</a:t>
            </a:r>
            <a:endParaRPr dirty="0"/>
          </a:p>
        </p:txBody>
      </p:sp>
      <p:cxnSp>
        <p:nvCxnSpPr>
          <p:cNvPr id="374" name="Google Shape;374;p7"/>
          <p:cNvCxnSpPr>
            <a:cxnSpLocks/>
          </p:cNvCxnSpPr>
          <p:nvPr/>
        </p:nvCxnSpPr>
        <p:spPr>
          <a:xfrm>
            <a:off x="627321" y="1913868"/>
            <a:ext cx="8156712" cy="0"/>
          </a:xfrm>
          <a:prstGeom prst="straightConnector1">
            <a:avLst/>
          </a:prstGeom>
          <a:noFill/>
          <a:ln w="9525" cap="flat" cmpd="sng">
            <a:solidFill>
              <a:srgbClr val="1451A5"/>
            </a:solidFill>
            <a:prstDash val="solid"/>
            <a:round/>
            <a:headEnd type="none" w="sm" len="sm"/>
            <a:tailEnd type="triangle" w="med" len="med"/>
          </a:ln>
        </p:spPr>
      </p:cxnSp>
      <p:cxnSp>
        <p:nvCxnSpPr>
          <p:cNvPr id="375" name="Google Shape;375;p7"/>
          <p:cNvCxnSpPr/>
          <p:nvPr/>
        </p:nvCxnSpPr>
        <p:spPr>
          <a:xfrm>
            <a:off x="3530009" y="1142019"/>
            <a:ext cx="0" cy="4953981"/>
          </a:xfrm>
          <a:prstGeom prst="straightConnector1">
            <a:avLst/>
          </a:prstGeom>
          <a:noFill/>
          <a:ln w="9525" cap="flat" cmpd="sng">
            <a:solidFill>
              <a:srgbClr val="1451A5"/>
            </a:solidFill>
            <a:prstDash val="dash"/>
            <a:round/>
            <a:headEnd type="none" w="sm" len="sm"/>
            <a:tailEnd type="none" w="sm" len="sm"/>
          </a:ln>
        </p:spPr>
      </p:cxnSp>
      <p:cxnSp>
        <p:nvCxnSpPr>
          <p:cNvPr id="376" name="Google Shape;376;p7"/>
          <p:cNvCxnSpPr/>
          <p:nvPr/>
        </p:nvCxnSpPr>
        <p:spPr>
          <a:xfrm>
            <a:off x="6138523" y="1142019"/>
            <a:ext cx="0" cy="4953981"/>
          </a:xfrm>
          <a:prstGeom prst="straightConnector1">
            <a:avLst/>
          </a:prstGeom>
          <a:noFill/>
          <a:ln w="9525" cap="flat" cmpd="sng">
            <a:solidFill>
              <a:srgbClr val="1451A5"/>
            </a:solidFill>
            <a:prstDash val="dash"/>
            <a:round/>
            <a:headEnd type="none" w="sm" len="sm"/>
            <a:tailEnd type="none" w="sm" len="sm"/>
          </a:ln>
        </p:spPr>
      </p:cxnSp>
      <p:sp>
        <p:nvSpPr>
          <p:cNvPr id="377" name="Google Shape;377;p7"/>
          <p:cNvSpPr/>
          <p:nvPr/>
        </p:nvSpPr>
        <p:spPr>
          <a:xfrm>
            <a:off x="3572541" y="223284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78" name="Google Shape;378;p7"/>
          <p:cNvSpPr txBox="1"/>
          <p:nvPr/>
        </p:nvSpPr>
        <p:spPr>
          <a:xfrm>
            <a:off x="3675322" y="2989769"/>
            <a:ext cx="2378151" cy="2585283"/>
          </a:xfrm>
          <a:prstGeom prst="rect">
            <a:avLst/>
          </a:prstGeom>
          <a:noFill/>
          <a:ln>
            <a:noFill/>
          </a:ln>
        </p:spPr>
        <p:txBody>
          <a:bodyPr spcFirstLastPara="1" wrap="square" lIns="91425" tIns="45700" rIns="91425" bIns="45700" anchor="t" anchorCtr="0">
            <a:spAutoFit/>
          </a:bodyPr>
          <a:lstStyle/>
          <a:p>
            <a:pPr lvl="0"/>
            <a:r>
              <a:rPr lang="en-GB" sz="1800" b="1" dirty="0">
                <a:solidFill>
                  <a:schemeClr val="dk1"/>
                </a:solidFill>
                <a:latin typeface="Arial"/>
                <a:ea typeface="Arial"/>
                <a:cs typeface="Arial"/>
                <a:sym typeface="Arial"/>
              </a:rPr>
              <a:t>In Class</a:t>
            </a:r>
            <a:r>
              <a:rPr lang="en-GB" sz="1800" dirty="0">
                <a:solidFill>
                  <a:schemeClr val="dk1"/>
                </a:solidFill>
                <a:latin typeface="Arial"/>
                <a:ea typeface="Arial"/>
                <a:cs typeface="Arial"/>
                <a:sym typeface="Arial"/>
              </a:rPr>
              <a:t> </a:t>
            </a:r>
            <a:r>
              <a:rPr lang="en-GB" sz="1800" dirty="0">
                <a:solidFill>
                  <a:schemeClr val="dk1"/>
                </a:solidFill>
              </a:rPr>
              <a:t>Lectures are provided to learn pneumatic, hydraulic and electric actuator types and principle of operation</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1.2</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AT 1.2</a:t>
            </a:r>
            <a:endParaRPr dirty="0"/>
          </a:p>
        </p:txBody>
      </p:sp>
      <p:sp>
        <p:nvSpPr>
          <p:cNvPr id="379" name="Google Shape;379;p7"/>
          <p:cNvSpPr txBox="1"/>
          <p:nvPr/>
        </p:nvSpPr>
        <p:spPr>
          <a:xfrm>
            <a:off x="1520456" y="156298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380" name="Google Shape;380;p7"/>
          <p:cNvSpPr txBox="1"/>
          <p:nvPr/>
        </p:nvSpPr>
        <p:spPr>
          <a:xfrm>
            <a:off x="4373632" y="157852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381" name="Google Shape;381;p7"/>
          <p:cNvSpPr txBox="1"/>
          <p:nvPr/>
        </p:nvSpPr>
        <p:spPr>
          <a:xfrm>
            <a:off x="6939614" y="157852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382" name="Google Shape;382;p7"/>
          <p:cNvSpPr/>
          <p:nvPr/>
        </p:nvSpPr>
        <p:spPr>
          <a:xfrm>
            <a:off x="6138523" y="2240719"/>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384" name="Google Shape;384;p7"/>
          <p:cNvSpPr txBox="1"/>
          <p:nvPr/>
        </p:nvSpPr>
        <p:spPr>
          <a:xfrm>
            <a:off x="6273210" y="2981165"/>
            <a:ext cx="274320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In Class</a:t>
            </a:r>
            <a:r>
              <a:rPr lang="en-GB" sz="1800" dirty="0">
                <a:solidFill>
                  <a:schemeClr val="dk1"/>
                </a:solidFill>
                <a:latin typeface="Arial"/>
                <a:ea typeface="Arial"/>
                <a:cs typeface="Arial"/>
                <a:sym typeface="Arial"/>
              </a:rPr>
              <a:t> Realization</a:t>
            </a:r>
          </a:p>
          <a:p>
            <a:pPr marL="0" marR="0" lvl="0" indent="0" algn="l" rtl="0">
              <a:spcBef>
                <a:spcPts val="0"/>
              </a:spcBef>
              <a:spcAft>
                <a:spcPts val="0"/>
              </a:spcAft>
              <a:buNone/>
            </a:pPr>
            <a:r>
              <a:rPr lang="en-GB" sz="1800" dirty="0">
                <a:solidFill>
                  <a:schemeClr val="dk1"/>
                </a:solidFill>
              </a:rPr>
              <a:t>of DC drive as an actuator in a control system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1.3</a:t>
            </a:r>
          </a:p>
          <a:p>
            <a:pPr marL="0" marR="0" lvl="0" indent="0" algn="l" rtl="0">
              <a:spcBef>
                <a:spcPts val="0"/>
              </a:spcBef>
              <a:spcAft>
                <a:spcPts val="0"/>
              </a:spcAft>
              <a:buNone/>
            </a:pPr>
            <a:r>
              <a:rPr lang="en-GB" sz="1800" dirty="0">
                <a:solidFill>
                  <a:schemeClr val="dk1"/>
                </a:solidFill>
                <a:latin typeface="Arial"/>
                <a:ea typeface="Arial"/>
                <a:cs typeface="Arial"/>
                <a:sym typeface="Arial"/>
              </a:rPr>
              <a:t>AT 1.3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391" name="Google Shape;391;p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graphicFrame>
        <p:nvGraphicFramePr>
          <p:cNvPr id="393" name="Google Shape;393;p8"/>
          <p:cNvGraphicFramePr/>
          <p:nvPr>
            <p:extLst>
              <p:ext uri="{D42A27DB-BD31-4B8C-83A1-F6EECF244321}">
                <p14:modId xmlns:p14="http://schemas.microsoft.com/office/powerpoint/2010/main" val="210792947"/>
              </p:ext>
            </p:extLst>
          </p:nvPr>
        </p:nvGraphicFramePr>
        <p:xfrm>
          <a:off x="627320" y="2763675"/>
          <a:ext cx="10848100" cy="3798510"/>
        </p:xfrm>
        <a:graphic>
          <a:graphicData uri="http://schemas.openxmlformats.org/drawingml/2006/table">
            <a:tbl>
              <a:tblPr bandRow="1">
                <a:noFill/>
                <a:tableStyleId>{698B8570-DD12-4A5B-AC46-290883BD7B1C}</a:tableStyleId>
              </a:tblPr>
              <a:tblGrid>
                <a:gridCol w="3621951">
                  <a:extLst>
                    <a:ext uri="{9D8B030D-6E8A-4147-A177-3AD203B41FA5}">
                      <a16:colId xmlns:a16="http://schemas.microsoft.com/office/drawing/2014/main" val="20000"/>
                    </a:ext>
                  </a:extLst>
                </a:gridCol>
                <a:gridCol w="3611499">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Learning Activity (What the students do)</a:t>
                      </a:r>
                      <a:endParaRPr sz="1400" b="1"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dirty="0"/>
                        <a:t>ILO 1</a:t>
                      </a:r>
                      <a:endParaRPr sz="1400" dirty="0"/>
                    </a:p>
                    <a:p>
                      <a:pPr marL="0" marR="0" lvl="0" indent="0" algn="l" rtl="0">
                        <a:spcBef>
                          <a:spcPts val="0"/>
                        </a:spcBef>
                        <a:spcAft>
                          <a:spcPts val="0"/>
                        </a:spcAft>
                        <a:buNone/>
                      </a:pPr>
                      <a:r>
                        <a:rPr lang="en-US" sz="1400" b="1" dirty="0">
                          <a:solidFill>
                            <a:srgbClr val="FF0000"/>
                          </a:solidFill>
                        </a:rPr>
                        <a:t>Compare</a:t>
                      </a:r>
                      <a:r>
                        <a:rPr lang="en-US" sz="1400" b="0" dirty="0">
                          <a:solidFill>
                            <a:schemeClr val="tx1"/>
                          </a:solidFill>
                        </a:rPr>
                        <a:t> pneumatic, hydraulic and electric actuator and </a:t>
                      </a:r>
                      <a:r>
                        <a:rPr lang="en-US" sz="1400" b="1" dirty="0">
                          <a:solidFill>
                            <a:srgbClr val="FF0000"/>
                          </a:solidFill>
                        </a:rPr>
                        <a:t>select</a:t>
                      </a:r>
                      <a:r>
                        <a:rPr lang="en-US" sz="1400" b="0" dirty="0">
                          <a:solidFill>
                            <a:schemeClr val="tx1"/>
                          </a:solidFill>
                        </a:rPr>
                        <a:t> an appropriate one for a specific application with regard to cost, environmental conditions, operating conditions.</a:t>
                      </a:r>
                      <a:r>
                        <a:rPr lang="en-GB" sz="1400" b="0" dirty="0">
                          <a:solidFill>
                            <a:schemeClr val="tx1"/>
                          </a:solidFill>
                        </a:rPr>
                        <a:t> </a:t>
                      </a:r>
                      <a:endParaRPr sz="1400" b="0" dirty="0">
                        <a:solidFill>
                          <a:schemeClr val="tx1"/>
                        </a:solidFill>
                      </a:endParaRPr>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TA 1.1</a:t>
                      </a:r>
                      <a:endParaRPr sz="1400" dirty="0"/>
                    </a:p>
                    <a:p>
                      <a:pPr marL="0" marR="0" lvl="0" indent="0" algn="l" rtl="0">
                        <a:spcBef>
                          <a:spcPts val="0"/>
                        </a:spcBef>
                        <a:spcAft>
                          <a:spcPts val="0"/>
                        </a:spcAft>
                        <a:buNone/>
                      </a:pPr>
                      <a:r>
                        <a:rPr lang="en-US" sz="1400" dirty="0"/>
                        <a:t>The teacher explains (lecture) the basics of control systems and the role of the actuator</a:t>
                      </a: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LA 1.1</a:t>
                      </a:r>
                      <a:endParaRPr sz="1400" dirty="0"/>
                    </a:p>
                    <a:p>
                      <a:pPr marL="0" marR="0" lvl="0" indent="0" algn="l" rtl="0">
                        <a:spcBef>
                          <a:spcPts val="0"/>
                        </a:spcBef>
                        <a:spcAft>
                          <a:spcPts val="0"/>
                        </a:spcAft>
                        <a:buNone/>
                      </a:pPr>
                      <a:r>
                        <a:rPr lang="en-US" sz="1400" dirty="0"/>
                        <a:t>The students are divided in groups. Each group presents an example of an actuator in a real life control system. </a:t>
                      </a:r>
                      <a:endParaRPr sz="1400" dirty="0"/>
                    </a:p>
                    <a:p>
                      <a:pPr marL="0" marR="0" lvl="0" indent="0" algn="l" rtl="0">
                        <a:spcBef>
                          <a:spcPts val="0"/>
                        </a:spcBef>
                        <a:spcAft>
                          <a:spcPts val="0"/>
                        </a:spcAft>
                        <a:buNone/>
                      </a:pPr>
                      <a:r>
                        <a:rPr lang="en-GB" sz="1400" dirty="0"/>
                        <a:t> </a:t>
                      </a:r>
                      <a:endParaRPr sz="1400" dirty="0"/>
                    </a:p>
                  </a:txBody>
                  <a:tcPr marL="68575" marR="68575" marT="0" marB="0"/>
                </a:tc>
                <a:extLst>
                  <a:ext uri="{0D108BD9-81ED-4DB2-BD59-A6C34878D82A}">
                    <a16:rowId xmlns:a16="http://schemas.microsoft.com/office/drawing/2014/main" val="10001"/>
                  </a:ext>
                </a:extLst>
              </a:tr>
            </a:tbl>
          </a:graphicData>
        </a:graphic>
      </p:graphicFrame>
      <p:sp>
        <p:nvSpPr>
          <p:cNvPr id="394" name="Google Shape;394;p8"/>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395" name="Google Shape;395;p8"/>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96" name="Google Shape;396;p8"/>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397" name="Google Shape;397;p8"/>
          <p:cNvCxnSpPr/>
          <p:nvPr/>
        </p:nvCxnSpPr>
        <p:spPr>
          <a:xfrm>
            <a:off x="6146990" y="744726"/>
            <a:ext cx="0" cy="1952062"/>
          </a:xfrm>
          <a:prstGeom prst="straightConnector1">
            <a:avLst/>
          </a:prstGeom>
          <a:noFill/>
          <a:ln w="9525" cap="flat" cmpd="sng">
            <a:solidFill>
              <a:srgbClr val="1451A5"/>
            </a:solidFill>
            <a:prstDash val="dash"/>
            <a:round/>
            <a:headEnd type="none" w="sm" len="sm"/>
            <a:tailEnd type="none" w="sm" len="sm"/>
          </a:ln>
        </p:spPr>
      </p:cxnSp>
      <p:sp>
        <p:nvSpPr>
          <p:cNvPr id="398" name="Google Shape;398;p8"/>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99" name="Google Shape;399;p8"/>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00" name="Google Shape;400;p8"/>
          <p:cNvSpPr txBox="1"/>
          <p:nvPr/>
        </p:nvSpPr>
        <p:spPr>
          <a:xfrm>
            <a:off x="4357118" y="103416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01" name="Google Shape;401;p8"/>
          <p:cNvSpPr txBox="1"/>
          <p:nvPr/>
        </p:nvSpPr>
        <p:spPr>
          <a:xfrm>
            <a:off x="6974098" y="104950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02" name="Google Shape;402;p8"/>
          <p:cNvSpPr/>
          <p:nvPr/>
        </p:nvSpPr>
        <p:spPr>
          <a:xfrm>
            <a:off x="6181054"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409" name="Google Shape;409;p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10" name="Google Shape;410;p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411" name="Google Shape;411;p9"/>
          <p:cNvSpPr txBox="1">
            <a:spLocks noGrp="1"/>
          </p:cNvSpPr>
          <p:nvPr>
            <p:ph type="body" idx="1"/>
          </p:nvPr>
        </p:nvSpPr>
        <p:spPr>
          <a:xfrm>
            <a:off x="627322" y="2498648"/>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lgn="l" rtl="0">
              <a:lnSpc>
                <a:spcPct val="90000"/>
              </a:lnSpc>
              <a:spcBef>
                <a:spcPts val="800"/>
              </a:spcBef>
              <a:spcAft>
                <a:spcPts val="0"/>
              </a:spcAft>
              <a:buClr>
                <a:schemeClr val="dk1"/>
              </a:buClr>
              <a:buSzPts val="1800"/>
              <a:buChar char="–"/>
            </a:pPr>
            <a:r>
              <a:rPr lang="en-GB" dirty="0"/>
              <a:t>A ppt of the lectures is provided for reference and future revision.</a:t>
            </a:r>
            <a:endParaRPr dirty="0"/>
          </a:p>
          <a:p>
            <a:pPr marL="296326" lvl="0" indent="-296326" algn="l" rtl="0">
              <a:lnSpc>
                <a:spcPct val="90000"/>
              </a:lnSpc>
              <a:spcBef>
                <a:spcPts val="1333"/>
              </a:spcBef>
              <a:spcAft>
                <a:spcPts val="0"/>
              </a:spcAft>
              <a:buSzPts val="2100"/>
              <a:buChar char="•"/>
            </a:pPr>
            <a:r>
              <a:rPr lang="en-GB" b="1" dirty="0"/>
              <a:t>Supporting equipment: </a:t>
            </a:r>
            <a:r>
              <a:rPr lang="en-GB" dirty="0"/>
              <a:t>None</a:t>
            </a:r>
            <a:endParaRPr dirty="0"/>
          </a:p>
          <a:p>
            <a:pPr marL="296326" lvl="0" indent="-296326" algn="l" rtl="0">
              <a:lnSpc>
                <a:spcPct val="90000"/>
              </a:lnSpc>
              <a:spcBef>
                <a:spcPts val="1600"/>
              </a:spcBef>
              <a:spcAft>
                <a:spcPts val="0"/>
              </a:spcAft>
              <a:buSzPts val="2100"/>
              <a:buChar char="•"/>
            </a:pPr>
            <a:r>
              <a:rPr lang="en-GB" b="1" dirty="0"/>
              <a:t>Supporting facilities: </a:t>
            </a:r>
            <a:r>
              <a:rPr lang="en-GB" dirty="0"/>
              <a:t>Lecture room</a:t>
            </a:r>
            <a:endParaRPr dirty="0"/>
          </a:p>
          <a:p>
            <a:pPr marL="296326" lvl="0" indent="-296326" algn="l" rtl="0">
              <a:lnSpc>
                <a:spcPct val="90000"/>
              </a:lnSpc>
              <a:spcBef>
                <a:spcPts val="1600"/>
              </a:spcBef>
              <a:spcAft>
                <a:spcPts val="0"/>
              </a:spcAft>
              <a:buSzPts val="2100"/>
              <a:buChar char="•"/>
            </a:pPr>
            <a:r>
              <a:rPr lang="en-GB" b="1" dirty="0"/>
              <a:t>Instructions:</a:t>
            </a:r>
            <a:endParaRPr dirty="0"/>
          </a:p>
          <a:p>
            <a:pPr marL="594769" lvl="1" indent="-298442" algn="l" rtl="0">
              <a:lnSpc>
                <a:spcPct val="90000"/>
              </a:lnSpc>
              <a:spcBef>
                <a:spcPts val="1067"/>
              </a:spcBef>
              <a:spcAft>
                <a:spcPts val="0"/>
              </a:spcAft>
              <a:buClr>
                <a:schemeClr val="dk1"/>
              </a:buClr>
              <a:buSzPts val="1800"/>
              <a:buChar char="–"/>
            </a:pPr>
            <a:r>
              <a:rPr lang="en-GB" dirty="0"/>
              <a:t>Just attend the lecture.</a:t>
            </a:r>
            <a:endParaRPr dirty="0"/>
          </a:p>
          <a:p>
            <a:pPr marL="296326" lvl="0" indent="-296326" algn="l" rtl="0">
              <a:lnSpc>
                <a:spcPct val="90000"/>
              </a:lnSpc>
              <a:spcBef>
                <a:spcPts val="1333"/>
              </a:spcBef>
              <a:spcAft>
                <a:spcPts val="0"/>
              </a:spcAft>
              <a:buSzPts val="2100"/>
              <a:buChar char="•"/>
            </a:pPr>
            <a:r>
              <a:rPr lang="en-GB" b="1" dirty="0"/>
              <a:t>Objective: </a:t>
            </a:r>
            <a:r>
              <a:rPr lang="en-GB" dirty="0"/>
              <a:t>Ensure students understand the role of actuator in a feedback system</a:t>
            </a:r>
            <a:endParaRPr dirty="0"/>
          </a:p>
          <a:p>
            <a:pPr marL="296326" lvl="0" indent="-160880" algn="l" rtl="0">
              <a:lnSpc>
                <a:spcPct val="90000"/>
              </a:lnSpc>
              <a:spcBef>
                <a:spcPts val="1600"/>
              </a:spcBef>
              <a:spcAft>
                <a:spcPts val="0"/>
              </a:spcAft>
              <a:buSzPts val="2133"/>
              <a:buNone/>
            </a:pPr>
            <a:endParaRPr dirty="0"/>
          </a:p>
        </p:txBody>
      </p:sp>
      <p:sp>
        <p:nvSpPr>
          <p:cNvPr id="412" name="Google Shape;412;p9"/>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13" name="Google Shape;413;p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14" name="Google Shape;414;p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15" name="Google Shape;415;p9"/>
          <p:cNvCxnSpPr/>
          <p:nvPr/>
        </p:nvCxnSpPr>
        <p:spPr>
          <a:xfrm>
            <a:off x="6146990" y="642282"/>
            <a:ext cx="0" cy="1952062"/>
          </a:xfrm>
          <a:prstGeom prst="straightConnector1">
            <a:avLst/>
          </a:prstGeom>
          <a:noFill/>
          <a:ln w="9525" cap="flat" cmpd="sng">
            <a:solidFill>
              <a:srgbClr val="1451A5"/>
            </a:solidFill>
            <a:prstDash val="dash"/>
            <a:round/>
            <a:headEnd type="none" w="sm" len="sm"/>
            <a:tailEnd type="none" w="sm" len="sm"/>
          </a:ln>
        </p:spPr>
      </p:cxnSp>
      <p:sp>
        <p:nvSpPr>
          <p:cNvPr id="416" name="Google Shape;416;p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17" name="Google Shape;417;p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18" name="Google Shape;418;p9"/>
          <p:cNvSpPr txBox="1"/>
          <p:nvPr/>
        </p:nvSpPr>
        <p:spPr>
          <a:xfrm>
            <a:off x="4357118"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19" name="Google Shape;419;p9"/>
          <p:cNvSpPr txBox="1"/>
          <p:nvPr/>
        </p:nvSpPr>
        <p:spPr>
          <a:xfrm>
            <a:off x="6957067" y="104950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20" name="Google Shape;420;p9"/>
          <p:cNvSpPr/>
          <p:nvPr/>
        </p:nvSpPr>
        <p:spPr>
          <a:xfrm>
            <a:off x="6155458" y="1712631"/>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981</Words>
  <Application>Microsoft Office PowerPoint</Application>
  <PresentationFormat>Widescreen</PresentationFormat>
  <Paragraphs>205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Arial</vt:lpstr>
      <vt:lpstr>Georgia</vt:lpstr>
      <vt:lpstr>Play</vt:lpstr>
      <vt:lpstr>Noto Sans Symbols</vt:lpstr>
      <vt:lpstr>Office Theme</vt:lpstr>
      <vt:lpstr>KTH_PPT-mall</vt:lpstr>
      <vt:lpstr>BLISS- Blended Learning Implementation for reSilient, acceSsible and efficient higher education</vt:lpstr>
      <vt:lpstr>Agenda</vt:lpstr>
      <vt:lpstr>Unit Overview</vt:lpstr>
      <vt:lpstr>Unit Overview</vt:lpstr>
      <vt:lpstr>Unit Overview</vt:lpstr>
      <vt:lpstr>Constructive Alignment: ILOs </vt:lpstr>
      <vt:lpstr>Constructive Alignment: TAs + ATs</vt:lpstr>
      <vt:lpstr>Part 1</vt:lpstr>
      <vt:lpstr>Part 1</vt:lpstr>
      <vt:lpstr>Part 1 - Materials</vt:lpstr>
      <vt:lpstr>Part 2</vt:lpstr>
      <vt:lpstr>Part 2</vt:lpstr>
      <vt:lpstr>Part 2 - Materials</vt:lpstr>
      <vt:lpstr>Part 3</vt:lpstr>
      <vt:lpstr>Part 3</vt:lpstr>
      <vt:lpstr>Part 3 -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BLISS- Blended Learning Implementation for reSilient, acceSsible and efficient higher education</dc:title>
  <dc:creator>Emmanuel Francalanza</dc:creator>
  <cp:lastModifiedBy>Antonio Maffei</cp:lastModifiedBy>
  <cp:revision>20</cp:revision>
  <dcterms:created xsi:type="dcterms:W3CDTF">2024-06-26T05:02:21Z</dcterms:created>
  <dcterms:modified xsi:type="dcterms:W3CDTF">2025-04-14T07:48:05Z</dcterms:modified>
</cp:coreProperties>
</file>